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281" r:id="rId3"/>
    <p:sldId id="262" r:id="rId4"/>
    <p:sldId id="256" r:id="rId5"/>
    <p:sldId id="258" r:id="rId6"/>
    <p:sldId id="257" r:id="rId7"/>
    <p:sldId id="273" r:id="rId8"/>
    <p:sldId id="272" r:id="rId9"/>
    <p:sldId id="259" r:id="rId10"/>
    <p:sldId id="260" r:id="rId11"/>
    <p:sldId id="263" r:id="rId12"/>
    <p:sldId id="275" r:id="rId13"/>
    <p:sldId id="264" r:id="rId14"/>
    <p:sldId id="277" r:id="rId15"/>
    <p:sldId id="278" r:id="rId16"/>
    <p:sldId id="269" r:id="rId17"/>
    <p:sldId id="266" r:id="rId18"/>
    <p:sldId id="279" r:id="rId19"/>
    <p:sldId id="268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2AB54-3E34-4A83-9B2D-8E99A2CAF6AE}" type="datetimeFigureOut">
              <a:rPr lang="ru-RU" smtClean="0"/>
              <a:t>22.06.2017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41644-A583-4F33-A173-D5805354C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9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1644-A583-4F33-A173-D5805354C7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48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437E-E826-47E3-9051-F49B35E26467}" type="datetime1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903246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A356-DBB7-4CD1-8531-A179615D13E1}" type="datetime1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87184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A1CFC-0AE0-4FEA-A812-A71D9D75BAD0}" type="datetime1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422600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14BB9-0DBC-4C76-8AC1-59B5A7DE19D0}" type="datetime1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18808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02E8-7259-40FE-814C-4153A862C220}" type="datetime1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87087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9A22-E206-4C0D-B0B5-0DD51B8A2DEC}" type="datetime1">
              <a:rPr lang="ru-RU" smtClean="0"/>
              <a:t>22.06.2017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58475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8C64-3DFE-4E18-8092-670C8B109416}" type="datetime1">
              <a:rPr lang="ru-RU" smtClean="0"/>
              <a:t>22.06.2017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46241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A8A0B-3654-4AB3-9F6E-7C5A0FA54AC9}" type="datetime1">
              <a:rPr lang="ru-RU" smtClean="0"/>
              <a:t>22.06.2017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432150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2D8-8246-43E5-9107-DE30E2101384}" type="datetime1">
              <a:rPr lang="ru-RU" smtClean="0"/>
              <a:t>22.06.2017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484701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E801-B07A-4273-8FCE-9762F5FA9890}" type="datetime1">
              <a:rPr lang="ru-RU" smtClean="0"/>
              <a:t>22.06.2017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83960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3E042-DD53-42F5-9967-727471541DD7}" type="datetime1">
              <a:rPr lang="ru-RU" smtClean="0"/>
              <a:t>22.06.2017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093460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92A9-D59C-416E-BEDF-D07A77BD64ED}" type="datetime1">
              <a:rPr lang="ru-RU" smtClean="0"/>
              <a:t>22.06.2017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7DC94-7FF9-4391-8098-911B8B81E2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41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18" Type="http://schemas.microsoft.com/office/2007/relationships/hdphoto" Target="../media/hdphoto8.wdp"/><Relationship Id="rId3" Type="http://schemas.openxmlformats.org/officeDocument/2006/relationships/image" Target="../media/image29.pn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17" Type="http://schemas.openxmlformats.org/officeDocument/2006/relationships/image" Target="../media/image36.png"/><Relationship Id="rId2" Type="http://schemas.openxmlformats.org/officeDocument/2006/relationships/image" Target="../media/image28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4.wdp"/><Relationship Id="rId19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32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r="3996"/>
          <a:stretch/>
        </p:blipFill>
        <p:spPr bwMode="auto">
          <a:xfrm flipH="1">
            <a:off x="-12509" y="891885"/>
            <a:ext cx="9144000" cy="566124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1196752"/>
            <a:ext cx="4745699" cy="1506691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C0504D"/>
                </a:solidFill>
                <a:latin typeface="Mistral" panose="03090702030407020403" pitchFamily="66" charset="0"/>
                <a:cs typeface="Microsoft New Tai Lue" panose="020B0502040204020203" pitchFamily="34" charset="0"/>
              </a:rPr>
              <a:t>В гости к нам,  </a:t>
            </a:r>
            <a:br>
              <a:rPr lang="ru-RU" sz="4800" dirty="0" smtClean="0">
                <a:solidFill>
                  <a:srgbClr val="C0504D"/>
                </a:solidFill>
                <a:latin typeface="Mistral" panose="03090702030407020403" pitchFamily="66" charset="0"/>
                <a:cs typeface="Microsoft New Tai Lue" panose="020B0502040204020203" pitchFamily="34" charset="0"/>
              </a:rPr>
            </a:br>
            <a:r>
              <a:rPr lang="ru-RU" sz="4800" dirty="0" smtClean="0">
                <a:solidFill>
                  <a:srgbClr val="C0504D"/>
                </a:solidFill>
                <a:latin typeface="Mistral" panose="03090702030407020403" pitchFamily="66" charset="0"/>
                <a:cs typeface="Microsoft New Tai Lue" panose="020B0502040204020203" pitchFamily="34" charset="0"/>
              </a:rPr>
              <a:t>Мэри </a:t>
            </a:r>
            <a:r>
              <a:rPr lang="ru-RU" sz="4800" dirty="0" err="1">
                <a:solidFill>
                  <a:srgbClr val="C0504D"/>
                </a:solidFill>
                <a:latin typeface="Mistral" panose="03090702030407020403" pitchFamily="66" charset="0"/>
                <a:cs typeface="Microsoft New Tai Lue" panose="020B0502040204020203" pitchFamily="34" charset="0"/>
              </a:rPr>
              <a:t>Поппинс</a:t>
            </a:r>
            <a:r>
              <a:rPr lang="ru-RU" sz="4800" dirty="0">
                <a:solidFill>
                  <a:srgbClr val="C0504D"/>
                </a:solidFill>
                <a:latin typeface="Mistral" panose="03090702030407020403" pitchFamily="66" charset="0"/>
                <a:cs typeface="Microsoft New Tai Lue" panose="020B0502040204020203" pitchFamily="34" charset="0"/>
              </a:rPr>
              <a:t>!</a:t>
            </a:r>
            <a:endParaRPr lang="ru-RU" sz="4800" dirty="0">
              <a:latin typeface="Mistral" panose="03090702030407020403" pitchFamily="66" charset="0"/>
              <a:cs typeface="Microsoft New Tai Lue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0149" y="14194"/>
            <a:ext cx="6758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Муниципальное дошкольное образовательное учреждение </a:t>
            </a:r>
          </a:p>
          <a:p>
            <a:pPr algn="ctr"/>
            <a:r>
              <a:rPr lang="ru-RU" dirty="0" smtClean="0"/>
              <a:t>«Детский сад  общеразвивающего  вида «Буратино» </a:t>
            </a:r>
            <a:r>
              <a:rPr lang="ru-RU" dirty="0" err="1" smtClean="0"/>
              <a:t>пгт</a:t>
            </a:r>
            <a:r>
              <a:rPr lang="ru-RU" dirty="0" smtClean="0"/>
              <a:t> </a:t>
            </a:r>
            <a:r>
              <a:rPr lang="ru-RU" dirty="0"/>
              <a:t>А</a:t>
            </a:r>
            <a:r>
              <a:rPr lang="ru-RU" dirty="0" smtClean="0"/>
              <a:t>ксубаево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6826" y="3979912"/>
            <a:ext cx="3403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Подготовила: </a:t>
            </a:r>
          </a:p>
          <a:p>
            <a:r>
              <a:rPr lang="ru-RU" dirty="0" smtClean="0"/>
              <a:t>Гаврилова Алевтина Николаевна</a:t>
            </a:r>
          </a:p>
          <a:p>
            <a:r>
              <a:rPr lang="ru-RU" dirty="0" smtClean="0"/>
              <a:t>воспитатель </a:t>
            </a:r>
            <a:r>
              <a:rPr lang="en-US" dirty="0" smtClean="0"/>
              <a:t>I </a:t>
            </a:r>
            <a:r>
              <a:rPr lang="ru-RU" dirty="0" smtClean="0"/>
              <a:t>кв. категории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50322" y="6488668"/>
            <a:ext cx="154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Апрель 2017г.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670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5106" y="116632"/>
            <a:ext cx="4518894" cy="11569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Вот по полю зайчата бегут: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428999"/>
            <a:ext cx="3682752" cy="26971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2300" b="1" dirty="0" smtClean="0">
                <a:solidFill>
                  <a:schemeClr val="bg1">
                    <a:lumMod val="50000"/>
                  </a:schemeClr>
                </a:solidFill>
              </a:rPr>
              <a:t>Мы храбрые мышата!</a:t>
            </a:r>
          </a:p>
          <a:p>
            <a:pPr marL="0" indent="0" algn="ctr">
              <a:buNone/>
            </a:pPr>
            <a:r>
              <a:rPr lang="ru-RU" sz="2300" b="1" dirty="0" smtClean="0">
                <a:solidFill>
                  <a:srgbClr val="00B050"/>
                </a:solidFill>
              </a:rPr>
              <a:t>А, мы мудрые лягушата!</a:t>
            </a:r>
            <a:br>
              <a:rPr lang="ru-RU" sz="2300" b="1" dirty="0" smtClean="0">
                <a:solidFill>
                  <a:srgbClr val="00B050"/>
                </a:solidFill>
              </a:rPr>
            </a:br>
            <a:r>
              <a:rPr lang="ru-RU" sz="2300" b="1" dirty="0" smtClean="0">
                <a:solidFill>
                  <a:srgbClr val="00B050"/>
                </a:solidFill>
              </a:rPr>
              <a:t>А вы кто?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А мы зайчишки – шалунишки!</a:t>
            </a:r>
          </a:p>
          <a:p>
            <a:pPr marL="0" indent="0" algn="ctr">
              <a:buNone/>
            </a:pPr>
            <a:r>
              <a:rPr lang="ru-RU" sz="2600" b="1" dirty="0" smtClean="0">
                <a:solidFill>
                  <a:schemeClr val="accent1"/>
                </a:solidFill>
              </a:rPr>
              <a:t>Пустите нас к себе жить!</a:t>
            </a: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А что вы умеете делать?</a:t>
            </a:r>
          </a:p>
          <a:p>
            <a:pPr marL="0" indent="0" algn="ctr">
              <a:buNone/>
            </a:pPr>
            <a:r>
              <a:rPr lang="ru-RU" sz="2600" b="1" dirty="0" smtClean="0">
                <a:solidFill>
                  <a:schemeClr val="accent1"/>
                </a:solidFill>
              </a:rPr>
              <a:t>А мы умеем веселую песню петь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(исполняют песню «Мы зарядкой заниматься»)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247455" cy="180019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00B0F0"/>
                </a:solidFill>
              </a:rPr>
              <a:t>Посмотри, </a:t>
            </a:r>
            <a:r>
              <a:rPr lang="ru-RU" sz="1800" dirty="0" err="1" smtClean="0">
                <a:solidFill>
                  <a:srgbClr val="00B0F0"/>
                </a:solidFill>
              </a:rPr>
              <a:t>Пушистик</a:t>
            </a:r>
            <a:r>
              <a:rPr lang="ru-RU" sz="1800" dirty="0" smtClean="0">
                <a:solidFill>
                  <a:srgbClr val="00B0F0"/>
                </a:solidFill>
              </a:rPr>
              <a:t>! Что за чудо – теремок. Как ты думаешь, кто в нем живет?</a:t>
            </a:r>
          </a:p>
          <a:p>
            <a:pPr algn="ctr"/>
            <a:r>
              <a:rPr lang="ru-RU" sz="1800" dirty="0" smtClean="0">
                <a:solidFill>
                  <a:schemeClr val="accent5"/>
                </a:solidFill>
              </a:rPr>
              <a:t>Я не знаю </a:t>
            </a:r>
            <a:r>
              <a:rPr lang="ru-RU" sz="1800" dirty="0" err="1" smtClean="0">
                <a:solidFill>
                  <a:schemeClr val="accent5"/>
                </a:solidFill>
              </a:rPr>
              <a:t>Ушастик</a:t>
            </a:r>
            <a:r>
              <a:rPr lang="ru-RU" sz="1800" dirty="0" smtClean="0">
                <a:solidFill>
                  <a:schemeClr val="accent5"/>
                </a:solidFill>
              </a:rPr>
              <a:t> , давай постучим</a:t>
            </a:r>
          </a:p>
          <a:p>
            <a:pPr algn="ctr"/>
            <a:r>
              <a:rPr lang="ru-RU" sz="1800" dirty="0" smtClean="0">
                <a:solidFill>
                  <a:schemeClr val="accent5"/>
                </a:solidFill>
              </a:rPr>
              <a:t>Кто в теремочке живет? Кто в невысоком живет?</a:t>
            </a:r>
            <a:endParaRPr lang="ru-RU" sz="1800" dirty="0">
              <a:solidFill>
                <a:schemeClr val="accent5"/>
              </a:solidFill>
            </a:endParaRPr>
          </a:p>
        </p:txBody>
      </p:sp>
      <p:pic>
        <p:nvPicPr>
          <p:cNvPr id="7" name="Рисунок 6" descr="H:\Новая папка (3)\IMG_198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4"/>
          <a:stretch/>
        </p:blipFill>
        <p:spPr bwMode="auto">
          <a:xfrm>
            <a:off x="4278897" y="3068960"/>
            <a:ext cx="4770413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 descr="H:\Новая папка (3)\IMG_1991.JPG"/>
          <p:cNvPicPr>
            <a:picLocks noGrp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"/>
          <a:stretch/>
        </p:blipFill>
        <p:spPr bwMode="auto">
          <a:xfrm>
            <a:off x="251520" y="116632"/>
            <a:ext cx="4185392" cy="312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6903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Кто же это бежит к теремочку?</a:t>
            </a:r>
            <a:br>
              <a:rPr lang="ru-RU" sz="2400" b="1" dirty="0" smtClean="0">
                <a:solidFill>
                  <a:schemeClr val="accent2"/>
                </a:solidFill>
              </a:rPr>
            </a:br>
            <a:r>
              <a:rPr lang="ru-RU" sz="2400" b="1" dirty="0" smtClean="0">
                <a:solidFill>
                  <a:schemeClr val="accent2"/>
                </a:solidFill>
              </a:rPr>
              <a:t>А-а! Да это леди - лиса!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1412776"/>
            <a:ext cx="4103439" cy="491822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200" dirty="0" smtClean="0">
                <a:solidFill>
                  <a:schemeClr val="accent6"/>
                </a:solidFill>
              </a:rPr>
              <a:t>Я пушистая лиса всему свету я краса!</a:t>
            </a:r>
          </a:p>
          <a:p>
            <a:pPr algn="ctr"/>
            <a:r>
              <a:rPr lang="ru-RU" sz="2200" dirty="0" smtClean="0">
                <a:solidFill>
                  <a:schemeClr val="accent6"/>
                </a:solidFill>
              </a:rPr>
              <a:t>Кто в теремочке живет?</a:t>
            </a:r>
          </a:p>
          <a:p>
            <a:pPr algn="ctr"/>
            <a:r>
              <a:rPr lang="ru-RU" sz="2200" dirty="0" smtClean="0">
                <a:solidFill>
                  <a:schemeClr val="accent6"/>
                </a:solidFill>
              </a:rPr>
              <a:t>Кто в таком красивом живет?</a:t>
            </a:r>
          </a:p>
          <a:p>
            <a:pPr algn="ctr"/>
            <a:r>
              <a:rPr lang="ru-RU" sz="2200" dirty="0" smtClean="0">
                <a:solidFill>
                  <a:schemeClr val="bg1">
                    <a:lumMod val="50000"/>
                  </a:schemeClr>
                </a:solidFill>
              </a:rPr>
              <a:t>Мы храбрые мышата!</a:t>
            </a:r>
          </a:p>
          <a:p>
            <a:pPr algn="ctr"/>
            <a:r>
              <a:rPr lang="ru-RU" sz="2200" dirty="0" smtClean="0">
                <a:solidFill>
                  <a:srgbClr val="00B050"/>
                </a:solidFill>
              </a:rPr>
              <a:t>Мы мудрые лягушата!</a:t>
            </a:r>
          </a:p>
          <a:p>
            <a:pPr algn="ctr"/>
            <a:r>
              <a:rPr lang="ru-RU" sz="2200" dirty="0" smtClean="0">
                <a:solidFill>
                  <a:schemeClr val="accent1"/>
                </a:solidFill>
              </a:rPr>
              <a:t>Мы зайчики шалунишки!</a:t>
            </a:r>
          </a:p>
          <a:p>
            <a:pPr algn="ctr"/>
            <a:r>
              <a:rPr lang="ru-RU" sz="2200" dirty="0" smtClean="0">
                <a:solidFill>
                  <a:schemeClr val="accent1"/>
                </a:solidFill>
              </a:rPr>
              <a:t>А ты кто?</a:t>
            </a:r>
          </a:p>
          <a:p>
            <a:pPr algn="ctr"/>
            <a:r>
              <a:rPr lang="ru-RU" sz="2200" dirty="0" smtClean="0">
                <a:solidFill>
                  <a:schemeClr val="accent6"/>
                </a:solidFill>
              </a:rPr>
              <a:t>А я фитнес лиса, </a:t>
            </a:r>
          </a:p>
          <a:p>
            <a:pPr algn="ctr"/>
            <a:r>
              <a:rPr lang="ru-RU" sz="2200" dirty="0" smtClean="0">
                <a:solidFill>
                  <a:schemeClr val="accent6"/>
                </a:solidFill>
              </a:rPr>
              <a:t>Пустите меня к себе жить!</a:t>
            </a:r>
          </a:p>
          <a:p>
            <a:pPr algn="ctr"/>
            <a:r>
              <a:rPr lang="ru-RU" sz="2200" dirty="0" smtClean="0">
                <a:solidFill>
                  <a:schemeClr val="accent1"/>
                </a:solidFill>
              </a:rPr>
              <a:t>А что ты умеешь делать?</a:t>
            </a:r>
          </a:p>
          <a:p>
            <a:pPr algn="ctr"/>
            <a:r>
              <a:rPr lang="ru-RU" sz="2200" dirty="0" smtClean="0">
                <a:solidFill>
                  <a:schemeClr val="accent6"/>
                </a:solidFill>
              </a:rPr>
              <a:t>люблю танцы спортивные танцевать , хотите и вас научу?</a:t>
            </a:r>
          </a:p>
          <a:p>
            <a:pPr algn="ctr"/>
            <a:r>
              <a:rPr lang="ru-RU" sz="2200" dirty="0" smtClean="0">
                <a:solidFill>
                  <a:schemeClr val="accent1"/>
                </a:solidFill>
              </a:rPr>
              <a:t>Хотим!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8" name="Объект 7" descr="H:\Новая папка (3)\IMG_1999.JPG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57200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004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689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Девочки исполняют танец с обручами.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r="14108"/>
          <a:stretch/>
        </p:blipFill>
        <p:spPr bwMode="auto">
          <a:xfrm>
            <a:off x="539552" y="827504"/>
            <a:ext cx="8352928" cy="5813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2559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И вот к теремочку серый волчок бежит: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1268760"/>
            <a:ext cx="4038600" cy="532859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600" b="1" dirty="0" smtClean="0">
                <a:solidFill>
                  <a:srgbClr val="7030A0"/>
                </a:solidFill>
              </a:rPr>
              <a:t>Весна наступила, звери лето ждут. Волку братцу серому, скучно одному.</a:t>
            </a: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7030A0"/>
                </a:solidFill>
              </a:rPr>
              <a:t>Спрятался куда –то весь лесной народ.</a:t>
            </a: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7030A0"/>
                </a:solidFill>
              </a:rPr>
              <a:t>Чья же эта хата? Кто же в ней живет?</a:t>
            </a: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chemeClr val="bg1">
                    <a:lumMod val="50000"/>
                  </a:schemeClr>
                </a:solidFill>
              </a:rPr>
              <a:t>Мы храбрые мышата!</a:t>
            </a: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Мы мудрые лягушата!</a:t>
            </a: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chemeClr val="accent1"/>
                </a:solidFill>
              </a:rPr>
              <a:t>Мы зайчишки шалунишки</a:t>
            </a: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chemeClr val="accent6"/>
                </a:solidFill>
              </a:rPr>
              <a:t>Я фитнес лиса!</a:t>
            </a: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chemeClr val="accent6"/>
                </a:solidFill>
              </a:rPr>
              <a:t>А ты кто?</a:t>
            </a: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rgbClr val="7030A0"/>
                </a:solidFill>
              </a:rPr>
              <a:t>А я волк поэт!</a:t>
            </a: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rgbClr val="7030A0"/>
                </a:solidFill>
              </a:rPr>
              <a:t>Пустите меня к себе жить! </a:t>
            </a:r>
            <a:endParaRPr lang="ru-RU" sz="2600" b="1" dirty="0">
              <a:solidFill>
                <a:srgbClr val="7030A0"/>
              </a:solidFill>
            </a:endParaRP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chemeClr val="accent6"/>
                </a:solidFill>
              </a:rPr>
              <a:t>А что ты умеешь делать?</a:t>
            </a: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rgbClr val="7030A0"/>
                </a:solidFill>
              </a:rPr>
              <a:t>Стихи читать и буду терем сторожить!</a:t>
            </a:r>
            <a:endParaRPr lang="ru-RU" sz="2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Объект 5" descr="H:\Новая папка (3)\IMG_2004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4"/>
          <a:stretch/>
        </p:blipFill>
        <p:spPr bwMode="auto">
          <a:xfrm>
            <a:off x="179512" y="1196752"/>
            <a:ext cx="4824536" cy="5328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5277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Вот звери в теремочке дружно живут! Но что за шум? Что за треск?</a:t>
            </a:r>
            <a:br>
              <a:rPr lang="ru-RU" sz="2400" b="1" dirty="0">
                <a:solidFill>
                  <a:schemeClr val="accent2"/>
                </a:solidFill>
              </a:rPr>
            </a:br>
            <a:r>
              <a:rPr lang="ru-RU" sz="2400" b="1" dirty="0" smtClean="0">
                <a:solidFill>
                  <a:schemeClr val="accent2"/>
                </a:solidFill>
              </a:rPr>
              <a:t>Ой, </a:t>
            </a:r>
            <a:r>
              <a:rPr lang="ru-RU" sz="2400" b="1" dirty="0">
                <a:solidFill>
                  <a:schemeClr val="accent2"/>
                </a:solidFill>
              </a:rPr>
              <a:t>да это мишка – сладкоежка вылез за медком!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72200" y="2204864"/>
            <a:ext cx="2602632" cy="3528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Я за медом лазил в улей,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Так трудился, так устал,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Злые пчелы покусали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Нос, и уши, и глаза!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Теремочек? Что такое?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теремочке кто живет?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6048672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382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57192"/>
            <a:ext cx="8229600" cy="1368152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</a:rPr>
              <a:t>Ну, вот никого я не поймал.</a:t>
            </a:r>
            <a:br>
              <a:rPr lang="ru-RU" sz="27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</a:rPr>
              <a:t>Всех зверушек распугал! Выходите друзья и не бойтесь вы меня, поплясать нам пора!</a:t>
            </a:r>
            <a:endParaRPr lang="ru-RU" sz="27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68144" y="548680"/>
            <a:ext cx="3168352" cy="439248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2900" b="1" dirty="0" smtClean="0">
                <a:solidFill>
                  <a:schemeClr val="bg1">
                    <a:lumMod val="50000"/>
                  </a:schemeClr>
                </a:solidFill>
              </a:rPr>
              <a:t>Мы храбрые мышата!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rgbClr val="00B050"/>
                </a:solidFill>
              </a:rPr>
              <a:t>Мы мудрые лягушата!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1"/>
                </a:solidFill>
              </a:rPr>
              <a:t>Мы зайчики –шалунишки!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6"/>
                </a:solidFill>
              </a:rPr>
              <a:t>Я фитнес – лиса!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rgbClr val="7030A0"/>
                </a:solidFill>
              </a:rPr>
              <a:t>Я  волк поэт!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rgbClr val="7030A0"/>
                </a:solidFill>
              </a:rPr>
              <a:t>А ты кто?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</a:rPr>
              <a:t>А я мишка -сладкоежка, мишка –</a:t>
            </a:r>
            <a:r>
              <a:rPr lang="ru-RU" sz="2900" b="1" dirty="0" err="1" smtClean="0">
                <a:solidFill>
                  <a:schemeClr val="accent6">
                    <a:lumMod val="50000"/>
                  </a:schemeClr>
                </a:solidFill>
              </a:rPr>
              <a:t>ловишка</a:t>
            </a: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</a:rPr>
              <a:t>, да мишка плясун.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</a:rPr>
              <a:t>Пустите меня к себе жить!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rgbClr val="7030A0"/>
                </a:solidFill>
              </a:rPr>
              <a:t>А что ты умеешь делать?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chemeClr val="accent6">
                    <a:lumMod val="50000"/>
                  </a:schemeClr>
                </a:solidFill>
              </a:rPr>
              <a:t>Я умею зверушек ловить, вот я вас сейчас всех поймаю!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r="7155"/>
          <a:stretch/>
        </p:blipFill>
        <p:spPr bwMode="auto">
          <a:xfrm>
            <a:off x="323528" y="404663"/>
            <a:ext cx="5668768" cy="4566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0966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Дети исполняют «Танец зверюшек»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4" name="Объект 3" descr="H:\Новая папка (3)\IMG_201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76864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40272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695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Ну вот и сказочке конец, а кто слушал молодец!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4" name="Рисунок 3" descr="H:\Новая папка (3)\IMG_202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6"/>
          <a:stretch/>
        </p:blipFill>
        <p:spPr bwMode="auto">
          <a:xfrm>
            <a:off x="395536" y="1052736"/>
            <a:ext cx="8423920" cy="518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91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/>
          <a:stretch/>
        </p:blipFill>
        <p:spPr bwMode="auto">
          <a:xfrm>
            <a:off x="251520" y="1340768"/>
            <a:ext cx="8724113" cy="511256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077" y="188640"/>
            <a:ext cx="4752528" cy="936104"/>
          </a:xfrm>
        </p:spPr>
        <p:txBody>
          <a:bodyPr>
            <a:noAutofit/>
          </a:bodyPr>
          <a:lstStyle/>
          <a:p>
            <a:r>
              <a:rPr lang="ru-RU" sz="2400" b="1" u="sng" dirty="0">
                <a:solidFill>
                  <a:schemeClr val="accent2"/>
                </a:solidFill>
              </a:rPr>
              <a:t>Роли исполняли</a:t>
            </a:r>
            <a:r>
              <a:rPr lang="ru-RU" sz="2400" b="1" dirty="0">
                <a:solidFill>
                  <a:schemeClr val="accent2"/>
                </a:solidFill>
              </a:rPr>
              <a:t>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5749" y="3064954"/>
            <a:ext cx="785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Валя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06748" y="3059668"/>
            <a:ext cx="1071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Сабина</a:t>
            </a:r>
            <a:endParaRPr lang="ru-RU" sz="20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2956882"/>
            <a:ext cx="1250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Ильвина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49230" y="2886279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Софья</a:t>
            </a:r>
            <a:endParaRPr lang="ru-RU" sz="2000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0779" y="2956882"/>
            <a:ext cx="933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Антон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66337" y="3059668"/>
            <a:ext cx="9989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Данил</a:t>
            </a:r>
            <a:endPara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2780928"/>
            <a:ext cx="10695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Зарина</a:t>
            </a:r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88224" y="2690336"/>
            <a:ext cx="769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Глеб</a:t>
            </a:r>
            <a:endParaRPr lang="ru-RU" sz="2000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9566" y="2780928"/>
            <a:ext cx="1136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Эллина</a:t>
            </a:r>
            <a:endParaRPr lang="ru-RU" sz="2000" dirty="0">
              <a:solidFill>
                <a:schemeClr val="accent3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72400" y="2789872"/>
            <a:ext cx="877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2">
                    <a:lumMod val="90000"/>
                  </a:schemeClr>
                </a:solidFill>
                <a:latin typeface="Comic Sans MS" panose="030F0702030302020204" pitchFamily="66" charset="0"/>
              </a:rPr>
              <a:t>Дима</a:t>
            </a:r>
            <a:endParaRPr lang="ru-RU" sz="2000" dirty="0">
              <a:solidFill>
                <a:schemeClr val="bg2">
                  <a:lumMod val="9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Картинки по запросу головы жиотвных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58" b="36609" l="71680" r="96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20" t="7125" r="2030" b="59985"/>
          <a:stretch/>
        </p:blipFill>
        <p:spPr bwMode="auto">
          <a:xfrm rot="227753">
            <a:off x="1655912" y="3978661"/>
            <a:ext cx="457748" cy="3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ртинки по запросу головы жиотвных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58" b="36609" l="71680" r="96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20" t="7125" r="2030" b="59985"/>
          <a:stretch/>
        </p:blipFill>
        <p:spPr bwMode="auto">
          <a:xfrm rot="20898930">
            <a:off x="2630316" y="3976611"/>
            <a:ext cx="412862" cy="2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и по запросу головы жиотвных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58" b="36609" l="71680" r="96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20" t="7125" r="2030" b="59985"/>
          <a:stretch/>
        </p:blipFill>
        <p:spPr bwMode="auto">
          <a:xfrm rot="249703">
            <a:off x="3633506" y="3882700"/>
            <a:ext cx="356908" cy="24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головы жиотвных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26" b="95880" l="72559" r="98926">
                        <a14:foregroundMark x1="81543" y1="74168" x2="81543" y2="74168"/>
                        <a14:foregroundMark x1="90332" y1="73693" x2="90332" y2="73693"/>
                        <a14:foregroundMark x1="86816" y1="83360" x2="86816" y2="83360"/>
                        <a14:foregroundMark x1="89941" y1="75911" x2="89941" y2="75911"/>
                        <a14:foregroundMark x1="81738" y1="75911" x2="81738" y2="75911"/>
                        <a14:foregroundMark x1="84863" y1="83677" x2="84863" y2="83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56" t="54037" r="-687" b="-1259"/>
          <a:stretch/>
        </p:blipFill>
        <p:spPr bwMode="auto">
          <a:xfrm rot="399865">
            <a:off x="8414911" y="3897000"/>
            <a:ext cx="550308" cy="55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головы жиотвных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19" b="38986" l="3809" r="32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" t="1705" r="65856" b="60712"/>
          <a:stretch/>
        </p:blipFill>
        <p:spPr bwMode="auto">
          <a:xfrm rot="21041221">
            <a:off x="5891518" y="3752226"/>
            <a:ext cx="461542" cy="32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головы жиотвных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69" b="62950" l="39462" r="63385">
                        <a14:foregroundMark x1="49692" y1="53669" x2="49692" y2="53669"/>
                        <a14:foregroundMark x1="45308" y1="37986" x2="45308" y2="37986"/>
                        <a14:foregroundMark x1="57231" y1="37770" x2="57231" y2="37770"/>
                        <a14:foregroundMark x1="57231" y1="35540" x2="57231" y2="35540"/>
                        <a14:foregroundMark x1="56077" y1="55108" x2="56077" y2="55108"/>
                        <a14:foregroundMark x1="46154" y1="55540" x2="46154" y2="55540"/>
                        <a14:foregroundMark x1="57615" y1="52446" x2="57615" y2="52446"/>
                        <a14:foregroundMark x1="45077" y1="52446" x2="45077" y2="52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3" t="32282" r="31831" b="35437"/>
          <a:stretch/>
        </p:blipFill>
        <p:spPr bwMode="auto">
          <a:xfrm rot="21168010">
            <a:off x="4441161" y="3826165"/>
            <a:ext cx="422145" cy="48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Картинки по запросу головы жиотвных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69" b="62950" l="39462" r="63385">
                        <a14:foregroundMark x1="49692" y1="53669" x2="49692" y2="53669"/>
                        <a14:foregroundMark x1="45308" y1="37986" x2="45308" y2="37986"/>
                        <a14:foregroundMark x1="57231" y1="37770" x2="57231" y2="37770"/>
                        <a14:foregroundMark x1="57231" y1="35540" x2="57231" y2="35540"/>
                        <a14:foregroundMark x1="56077" y1="55108" x2="56077" y2="55108"/>
                        <a14:foregroundMark x1="46154" y1="55540" x2="46154" y2="55540"/>
                        <a14:foregroundMark x1="57615" y1="52446" x2="57615" y2="52446"/>
                        <a14:foregroundMark x1="45077" y1="52446" x2="45077" y2="52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3" r="31831" b="66138"/>
          <a:stretch/>
        </p:blipFill>
        <p:spPr bwMode="auto">
          <a:xfrm>
            <a:off x="6645165" y="3610442"/>
            <a:ext cx="655880" cy="7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Картинки по запросу головы жиотвных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69" b="62950" l="39462" r="63385">
                        <a14:foregroundMark x1="49692" y1="53669" x2="49692" y2="53669"/>
                        <a14:foregroundMark x1="45308" y1="37986" x2="45308" y2="37986"/>
                        <a14:foregroundMark x1="57231" y1="37770" x2="57231" y2="37770"/>
                        <a14:foregroundMark x1="57231" y1="35540" x2="57231" y2="35540"/>
                        <a14:foregroundMark x1="56077" y1="55108" x2="56077" y2="55108"/>
                        <a14:foregroundMark x1="46154" y1="55540" x2="46154" y2="55540"/>
                        <a14:foregroundMark x1="57615" y1="52446" x2="57615" y2="52446"/>
                        <a14:foregroundMark x1="45077" y1="52446" x2="45077" y2="52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3" t="32282" r="31831" b="35437"/>
          <a:stretch/>
        </p:blipFill>
        <p:spPr bwMode="auto">
          <a:xfrm rot="239295">
            <a:off x="5296794" y="3952844"/>
            <a:ext cx="422145" cy="48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головы жиотвных"/>
          <p:cNvPicPr>
            <a:picLocks noChangeAspect="1" noChangeArrowheads="1"/>
          </p:cNvPicPr>
          <p:nvPr/>
        </p:nvPicPr>
        <p:blipFill rotWithShape="1"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41" b="22754" l="68750" r="91797">
                        <a14:foregroundMark x1="72168" y1="12500" x2="72168" y2="12500"/>
                        <a14:foregroundMark x1="87012" y1="12500" x2="87012" y2="12500"/>
                        <a14:foregroundMark x1="74219" y1="11133" x2="74219" y2="1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64" t="5600" r="8187" b="75901"/>
          <a:stretch/>
        </p:blipFill>
        <p:spPr bwMode="auto">
          <a:xfrm rot="20809770">
            <a:off x="856555" y="4204937"/>
            <a:ext cx="588597" cy="46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Картинки по запросу головы жиотвных"/>
          <p:cNvPicPr>
            <a:picLocks noChangeAspect="1" noChangeArrowheads="1"/>
          </p:cNvPicPr>
          <p:nvPr/>
        </p:nvPicPr>
        <p:blipFill rotWithShape="1"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41" b="22754" l="68750" r="91797">
                        <a14:foregroundMark x1="72168" y1="12500" x2="72168" y2="12500"/>
                        <a14:foregroundMark x1="87012" y1="12500" x2="87012" y2="12500"/>
                        <a14:foregroundMark x1="74219" y1="11133" x2="74219" y2="1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64" t="5600" r="8187" b="75901"/>
          <a:stretch/>
        </p:blipFill>
        <p:spPr bwMode="auto">
          <a:xfrm rot="971707">
            <a:off x="7274347" y="3712818"/>
            <a:ext cx="636428" cy="50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2461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6212" cy="7647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Сказки Мэри </a:t>
            </a:r>
            <a:r>
              <a:rPr lang="ru-RU" sz="2400" b="1" dirty="0" err="1" smtClean="0">
                <a:solidFill>
                  <a:schemeClr val="accent2"/>
                </a:solidFill>
              </a:rPr>
              <a:t>Поппинс</a:t>
            </a:r>
            <a:r>
              <a:rPr lang="ru-RU" sz="2400" b="1" dirty="0" smtClean="0">
                <a:solidFill>
                  <a:schemeClr val="accent2"/>
                </a:solidFill>
              </a:rPr>
              <a:t> понравились нам всем!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:\Новая папка (3)\IMG_203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2"/>
          <a:stretch/>
        </p:blipFill>
        <p:spPr bwMode="auto">
          <a:xfrm>
            <a:off x="323528" y="980728"/>
            <a:ext cx="8352928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20796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115"/>
            <a:ext cx="8229600" cy="1143000"/>
          </a:xfrm>
        </p:spPr>
        <p:txBody>
          <a:bodyPr/>
          <a:lstStyle/>
          <a:p>
            <a:r>
              <a:rPr lang="ru-RU" dirty="0" smtClean="0"/>
              <a:t>О мероприятии</a:t>
            </a:r>
            <a:endParaRPr lang="ru-RU" dirty="0"/>
          </a:p>
        </p:txBody>
      </p:sp>
      <p:pic>
        <p:nvPicPr>
          <p:cNvPr id="1032" name="Picture 8" descr="Картинки по запросу мэри поппинс ар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r="23330"/>
          <a:stretch/>
        </p:blipFill>
        <p:spPr bwMode="auto">
          <a:xfrm>
            <a:off x="6627417" y="3156503"/>
            <a:ext cx="2483767" cy="37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6408712" cy="5084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В рамках недели, посвященной теме здорового образа жизни, подготовлено мероприятие «В гости к нам, Мэри </a:t>
            </a:r>
            <a:r>
              <a:rPr lang="ru-RU" sz="2800" dirty="0" err="1" smtClean="0"/>
              <a:t>Поппинс</a:t>
            </a:r>
            <a:r>
              <a:rPr lang="ru-RU" sz="2800" dirty="0" smtClean="0"/>
              <a:t>!». На нем была показана сказка «Теремок», детьми подготовительной группы «</a:t>
            </a:r>
            <a:r>
              <a:rPr lang="ru-RU" sz="2800" dirty="0" err="1"/>
              <a:t>Р</a:t>
            </a:r>
            <a:r>
              <a:rPr lang="ru-RU" sz="2800" dirty="0" err="1" smtClean="0"/>
              <a:t>ябинушка</a:t>
            </a:r>
            <a:r>
              <a:rPr lang="ru-RU" sz="2800" dirty="0" smtClean="0"/>
              <a:t>», исполнены стихи и песни, частушки о здоровье и гигиене, продемонстрированы физкультурно-акробатические танцы в исполнении девочек.</a:t>
            </a:r>
            <a:endParaRPr lang="ru-RU" sz="2800" dirty="0"/>
          </a:p>
        </p:txBody>
      </p:sp>
      <p:pic>
        <p:nvPicPr>
          <p:cNvPr id="1030" name="Picture 6" descr="Картинки по запросу дети играют рисун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941168"/>
            <a:ext cx="3436337" cy="1916832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птички летают ар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5" r="44270" b="10240"/>
          <a:stretch/>
        </p:blipFill>
        <p:spPr bwMode="auto">
          <a:xfrm>
            <a:off x="6660233" y="2367804"/>
            <a:ext cx="1107908" cy="7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Картинки по запросу птички летают ар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25847" r="39440" b="48777"/>
          <a:stretch/>
        </p:blipFill>
        <p:spPr bwMode="auto">
          <a:xfrm rot="1423056" flipH="1">
            <a:off x="8167329" y="1324013"/>
            <a:ext cx="710618" cy="4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Картинки по запросу птички летают ар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25847" r="39440" b="48777"/>
          <a:stretch/>
        </p:blipFill>
        <p:spPr bwMode="auto">
          <a:xfrm rot="1167967" flipH="1">
            <a:off x="7127411" y="1739603"/>
            <a:ext cx="881743" cy="51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Картинки по запросу птички летают арт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5" r="44270" b="10240"/>
          <a:stretch/>
        </p:blipFill>
        <p:spPr bwMode="auto">
          <a:xfrm>
            <a:off x="8316416" y="1715153"/>
            <a:ext cx="909623" cy="64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Картинки по запросу птички летают арт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25847" r="39440" b="48777"/>
          <a:stretch/>
        </p:blipFill>
        <p:spPr bwMode="auto">
          <a:xfrm rot="730602" flipH="1">
            <a:off x="7902458" y="2205992"/>
            <a:ext cx="663838" cy="3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Картинки по запросу птички летают арт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5" r="44270" b="10240"/>
          <a:stretch/>
        </p:blipFill>
        <p:spPr bwMode="auto">
          <a:xfrm>
            <a:off x="6572981" y="404664"/>
            <a:ext cx="1385927" cy="9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мэри поппинс арт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58"/>
            <a:ext cx="1968347" cy="115576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110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r="3996"/>
          <a:stretch/>
        </p:blipFill>
        <p:spPr bwMode="auto">
          <a:xfrm>
            <a:off x="-3448" y="548680"/>
            <a:ext cx="9144000" cy="566124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3826768" cy="229026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/>
                </a:solidFill>
                <a:latin typeface="Mistral" panose="03090702030407020403" pitchFamily="66" charset="0"/>
              </a:rPr>
              <a:t>До свидания, Мэри </a:t>
            </a:r>
            <a:r>
              <a:rPr lang="ru-RU" dirty="0" err="1" smtClean="0">
                <a:solidFill>
                  <a:schemeClr val="accent2"/>
                </a:solidFill>
                <a:latin typeface="Mistral" panose="03090702030407020403" pitchFamily="66" charset="0"/>
              </a:rPr>
              <a:t>Поппинс</a:t>
            </a:r>
            <a:r>
              <a:rPr lang="ru-RU" dirty="0" smtClean="0">
                <a:solidFill>
                  <a:schemeClr val="accent2"/>
                </a:solidFill>
                <a:latin typeface="Mistral" panose="03090702030407020403" pitchFamily="66" charset="0"/>
              </a:rPr>
              <a:t>!</a:t>
            </a:r>
            <a:br>
              <a:rPr lang="ru-RU" dirty="0" smtClean="0">
                <a:solidFill>
                  <a:schemeClr val="accent2"/>
                </a:solidFill>
                <a:latin typeface="Mistral" panose="03090702030407020403" pitchFamily="66" charset="0"/>
              </a:rPr>
            </a:br>
            <a:r>
              <a:rPr lang="ru-RU" dirty="0" smtClean="0">
                <a:solidFill>
                  <a:schemeClr val="accent2"/>
                </a:solidFill>
                <a:latin typeface="Mistral" panose="03090702030407020403" pitchFamily="66" charset="0"/>
              </a:rPr>
              <a:t>Мы ждем вас!</a:t>
            </a:r>
            <a:endParaRPr lang="ru-RU" dirty="0">
              <a:solidFill>
                <a:schemeClr val="accent2"/>
              </a:solidFill>
              <a:latin typeface="Mistral" panose="03090702030407020403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220072" y="2348880"/>
            <a:ext cx="3826768" cy="229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/>
                </a:solidFill>
                <a:latin typeface="Mistral" panose="03090702030407020403" pitchFamily="66" charset="0"/>
              </a:rPr>
              <a:t>Спасибо за внимание!</a:t>
            </a:r>
            <a:endParaRPr lang="ru-RU" dirty="0">
              <a:solidFill>
                <a:schemeClr val="accent2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07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2"/>
                </a:solidFill>
              </a:rPr>
              <a:t>Здравствуйте, мои милые друзья!</a:t>
            </a:r>
            <a:br>
              <a:rPr lang="ru-RU" sz="2700" b="1" dirty="0" smtClean="0">
                <a:solidFill>
                  <a:schemeClr val="accent2"/>
                </a:solidFill>
              </a:rPr>
            </a:br>
            <a:r>
              <a:rPr lang="ru-RU" sz="2700" b="1" dirty="0" smtClean="0">
                <a:solidFill>
                  <a:schemeClr val="accent2"/>
                </a:solidFill>
              </a:rPr>
              <a:t>Наконец –то, северный ветер изменил свое направление. </a:t>
            </a:r>
            <a:br>
              <a:rPr lang="ru-RU" sz="2700" b="1" dirty="0" smtClean="0">
                <a:solidFill>
                  <a:schemeClr val="accent2"/>
                </a:solidFill>
              </a:rPr>
            </a:br>
            <a:r>
              <a:rPr lang="ru-RU" sz="2700" b="1" dirty="0" smtClean="0">
                <a:solidFill>
                  <a:schemeClr val="accent2"/>
                </a:solidFill>
              </a:rPr>
              <a:t>И я опять у вас!</a:t>
            </a:r>
            <a:endParaRPr lang="ru-RU" sz="2700" b="1" dirty="0">
              <a:solidFill>
                <a:schemeClr val="accent2"/>
              </a:solidFill>
            </a:endParaRPr>
          </a:p>
        </p:txBody>
      </p:sp>
      <p:pic>
        <p:nvPicPr>
          <p:cNvPr id="4" name="Объект 3" descr="H:\Новая папка (3)\IMG_197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5" r="14982"/>
          <a:stretch/>
        </p:blipFill>
        <p:spPr bwMode="auto">
          <a:xfrm>
            <a:off x="611560" y="1340768"/>
            <a:ext cx="792088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6060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539552" y="188640"/>
            <a:ext cx="8064896" cy="64807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2"/>
                </a:solidFill>
              </a:rPr>
              <a:t>Весь этот мир собран из сказок. </a:t>
            </a:r>
            <a:r>
              <a:rPr lang="ru-RU" sz="2700" b="1" dirty="0">
                <a:solidFill>
                  <a:schemeClr val="accent2"/>
                </a:solidFill>
              </a:rPr>
              <a:t>А</a:t>
            </a:r>
            <a:r>
              <a:rPr lang="ru-RU" sz="2700" b="1" dirty="0" smtClean="0">
                <a:solidFill>
                  <a:schemeClr val="accent2"/>
                </a:solidFill>
              </a:rPr>
              <a:t> вот тот самый дуб у Лукоморья со всеми героями всех известных нам сказок…</a:t>
            </a:r>
            <a:endParaRPr lang="ru-RU" sz="2700" b="1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:\Новая папка (3)\IMG_19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2" y="1078632"/>
            <a:ext cx="7704856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95165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48"/>
            <a:ext cx="8229600" cy="1143000"/>
          </a:xfrm>
        </p:spPr>
        <p:txBody>
          <a:bodyPr/>
          <a:lstStyle/>
          <a:p>
            <a:r>
              <a:rPr lang="ru-RU" sz="2400" b="1" dirty="0">
                <a:solidFill>
                  <a:schemeClr val="accent2"/>
                </a:solidFill>
              </a:rPr>
              <a:t>Ч</a:t>
            </a:r>
            <a:r>
              <a:rPr lang="ru-RU" sz="2400" b="1" dirty="0" smtClean="0">
                <a:solidFill>
                  <a:schemeClr val="accent2"/>
                </a:solidFill>
              </a:rPr>
              <a:t>итает  стихотворение А.С. Пушкина «У </a:t>
            </a:r>
            <a:r>
              <a:rPr lang="ru-RU" sz="2400" b="1" dirty="0" smtClean="0">
                <a:solidFill>
                  <a:schemeClr val="accent2"/>
                </a:solidFill>
              </a:rPr>
              <a:t>Лукоморья</a:t>
            </a:r>
            <a:r>
              <a:rPr lang="ru-RU" sz="2400" b="1" dirty="0" smtClean="0">
                <a:solidFill>
                  <a:schemeClr val="accent2"/>
                </a:solidFill>
              </a:rPr>
              <a:t>» </a:t>
            </a:r>
            <a:r>
              <a:rPr lang="ru-RU" sz="2400" b="1" dirty="0" err="1" smtClean="0">
                <a:solidFill>
                  <a:schemeClr val="accent2"/>
                </a:solidFill>
              </a:rPr>
              <a:t>Мифтахова</a:t>
            </a:r>
            <a:r>
              <a:rPr lang="ru-RU" sz="2400" b="1" dirty="0" smtClean="0">
                <a:solidFill>
                  <a:schemeClr val="accent2"/>
                </a:solidFill>
              </a:rPr>
              <a:t> Зарина, 7 лет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H:\Новая папка (3)\IMG_1983.JPG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9"/>
          <a:stretch/>
        </p:blipFill>
        <p:spPr bwMode="auto">
          <a:xfrm>
            <a:off x="251520" y="1268760"/>
            <a:ext cx="4248472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 descr="H:\Новая папка (3)\IMG_1982.JPG"/>
          <p:cNvPicPr>
            <a:picLocks noGrp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r="7856"/>
          <a:stretch/>
        </p:blipFill>
        <p:spPr bwMode="auto">
          <a:xfrm>
            <a:off x="4499992" y="1268760"/>
            <a:ext cx="439248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76169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71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Ребята, отгадайте загадку! </a:t>
            </a:r>
            <a:r>
              <a:rPr lang="ru-RU" sz="2400" b="1" dirty="0">
                <a:solidFill>
                  <a:schemeClr val="accent2"/>
                </a:solidFill>
              </a:rPr>
              <a:t>К</a:t>
            </a:r>
            <a:r>
              <a:rPr lang="ru-RU" sz="2400" b="1" dirty="0" smtClean="0">
                <a:solidFill>
                  <a:schemeClr val="accent2"/>
                </a:solidFill>
              </a:rPr>
              <a:t>акую сказку покажут вам ребята из подготовительной группы «</a:t>
            </a:r>
            <a:r>
              <a:rPr lang="ru-RU" sz="2400" b="1" dirty="0" err="1" smtClean="0">
                <a:solidFill>
                  <a:schemeClr val="accent2"/>
                </a:solidFill>
              </a:rPr>
              <a:t>Рябинушка</a:t>
            </a:r>
            <a:r>
              <a:rPr lang="ru-RU" sz="2400" b="1" dirty="0" smtClean="0">
                <a:solidFill>
                  <a:schemeClr val="accent2"/>
                </a:solidFill>
              </a:rPr>
              <a:t>»?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Новая папка (3)\IMG_2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4"/>
          <a:stretch/>
        </p:blipFill>
        <p:spPr bwMode="auto">
          <a:xfrm>
            <a:off x="212913" y="1051857"/>
            <a:ext cx="8712968" cy="5429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037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640"/>
            <a:ext cx="6011475" cy="5316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2627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  <a:t>Невысокая избушка</a:t>
            </a:r>
            <a:b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  <a:t>в ней живут лиса, лягушка,</a:t>
            </a:r>
            <a:b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  <a:t>мышка, </a:t>
            </a:r>
            <a:r>
              <a:rPr lang="ru-RU" sz="2400" dirty="0" smtClean="0">
                <a:solidFill>
                  <a:schemeClr val="accent2"/>
                </a:solidFill>
                <a:ea typeface="+mj-ea"/>
                <a:cs typeface="+mj-cs"/>
              </a:rPr>
              <a:t>заяц, серый </a:t>
            </a:r>
            <a: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  <a:t>волк -- </a:t>
            </a:r>
            <a:b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  <a:t>в крепкой дружбе знают толк.</a:t>
            </a:r>
            <a:b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  <a:t>К ним ещё медведь просился,</a:t>
            </a:r>
            <a:b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  <a:t>только он не поместился.</a:t>
            </a:r>
            <a:b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  <a:t>Залезая он бы мог</a:t>
            </a:r>
            <a:b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schemeClr val="accent2"/>
                </a:solidFill>
                <a:ea typeface="+mj-ea"/>
                <a:cs typeface="+mj-cs"/>
              </a:rPr>
              <a:t>разломать </a:t>
            </a:r>
            <a:r>
              <a:rPr lang="ru-RU" sz="2400" dirty="0" smtClean="0">
                <a:solidFill>
                  <a:schemeClr val="accent2"/>
                </a:solidFill>
                <a:ea typeface="+mj-ea"/>
                <a:cs typeface="+mj-cs"/>
              </a:rPr>
              <a:t>весь…..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594928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НУ конечно,  ТЕРЕМОК!</a:t>
            </a:r>
            <a:endParaRPr lang="ru-RU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958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75857" y="3501008"/>
            <a:ext cx="5763196" cy="3024336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chemeClr val="accent2"/>
                </a:solidFill>
              </a:rPr>
              <a:t>Стоит в поле теремок-теремок!</a:t>
            </a:r>
            <a:br>
              <a:rPr lang="ru-RU" sz="2400" b="1" dirty="0" smtClean="0">
                <a:solidFill>
                  <a:schemeClr val="accent2"/>
                </a:solidFill>
              </a:rPr>
            </a:br>
            <a:r>
              <a:rPr lang="ru-RU" sz="2400" b="1" dirty="0" smtClean="0">
                <a:solidFill>
                  <a:schemeClr val="accent2"/>
                </a:solidFill>
              </a:rPr>
              <a:t>Для кого -то он высок,</a:t>
            </a:r>
            <a:br>
              <a:rPr lang="ru-RU" sz="2400" b="1" dirty="0" smtClean="0">
                <a:solidFill>
                  <a:schemeClr val="accent2"/>
                </a:solidFill>
              </a:rPr>
            </a:br>
            <a:r>
              <a:rPr lang="ru-RU" sz="2400" b="1" dirty="0" smtClean="0">
                <a:solidFill>
                  <a:schemeClr val="accent2"/>
                </a:solidFill>
              </a:rPr>
              <a:t>Для кого – то не высок,</a:t>
            </a:r>
            <a:br>
              <a:rPr lang="ru-RU" sz="2400" b="1" dirty="0" smtClean="0">
                <a:solidFill>
                  <a:schemeClr val="accent2"/>
                </a:solidFill>
              </a:rPr>
            </a:br>
            <a:r>
              <a:rPr lang="ru-RU" sz="2400" b="1" dirty="0" smtClean="0">
                <a:solidFill>
                  <a:schemeClr val="accent2"/>
                </a:solidFill>
              </a:rPr>
              <a:t>А в лесу стоит весенняя погода</a:t>
            </a:r>
            <a:br>
              <a:rPr lang="ru-RU" sz="2400" b="1" dirty="0" smtClean="0">
                <a:solidFill>
                  <a:schemeClr val="accent2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</a:rPr>
              <a:t>А по нашему лесочку мышки бегут…. ЗАБЕЖАЛИ В ТЕРЕМОК И СТАЛИ ТАМ ЖИТЬ…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251520" y="476672"/>
            <a:ext cx="3096344" cy="57606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1"/>
                </a:solidFill>
              </a:rPr>
              <a:t>Сказки любят все на свете 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>
                <a:solidFill>
                  <a:schemeClr val="accent1"/>
                </a:solidFill>
              </a:rPr>
              <a:t>Л</a:t>
            </a:r>
            <a:r>
              <a:rPr lang="ru-RU" sz="2400" b="1" dirty="0" smtClean="0">
                <a:solidFill>
                  <a:schemeClr val="accent1"/>
                </a:solidFill>
              </a:rPr>
              <a:t>юбят взрослые и дети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Сказки учат нас добру и прилежному труду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Говорят, как надо жить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Чтобы всем вокруг дружить.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Теремок на новый лад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Вам покажет… детский сад.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116632"/>
            <a:ext cx="5184577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5202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974"/>
            <a:ext cx="8229600" cy="79695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Посмотрите, вот по лесу к теремочку лягушки прискакали: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5" name="Объект 4" descr="H:\Новая папка (3)\IMG_1986.JPG"/>
          <p:cNvPicPr>
            <a:picLocks noGrp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0"/>
          <a:stretch/>
        </p:blipFill>
        <p:spPr bwMode="auto">
          <a:xfrm>
            <a:off x="107504" y="1484784"/>
            <a:ext cx="5256584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64088" y="980728"/>
            <a:ext cx="3779912" cy="5328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Ква-ква-ква-ква!!!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Мерзнут лапки и живот…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В теремочке кто живет?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Мы храбрые мышата, а вы кто?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А мы мудрые лягушата!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Пустите нас к себе жить!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А что вы умеете делать?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А мы даем полезные советы про здоровый образ жизни!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Сейчас мы вам их споем.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accent1"/>
                </a:solidFill>
              </a:rPr>
              <a:t>(исполняют «частушки»)</a:t>
            </a:r>
            <a:endParaRPr lang="ru-RU" sz="2000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Чистота залог здоровья,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B050"/>
                </a:solidFill>
              </a:rPr>
              <a:t>Чистота нужна везде,</a:t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>
                <a:solidFill>
                  <a:srgbClr val="00B050"/>
                </a:solidFill>
              </a:rPr>
              <a:t>Д</a:t>
            </a:r>
            <a:r>
              <a:rPr lang="ru-RU" sz="2000" b="1" dirty="0" smtClean="0">
                <a:solidFill>
                  <a:srgbClr val="00B050"/>
                </a:solidFill>
              </a:rPr>
              <a:t>аже в поле и в болоте,</a:t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> И на суше, и в воде.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941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616</Words>
  <Application>Microsoft Office PowerPoint</Application>
  <PresentationFormat>Экран (4:3)</PresentationFormat>
  <Paragraphs>103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В гости к нам,   Мэри Поппинс!</vt:lpstr>
      <vt:lpstr>О мероприятии</vt:lpstr>
      <vt:lpstr>Здравствуйте, мои милые друзья! Наконец –то, северный ветер изменил свое направление.  И я опять у вас!</vt:lpstr>
      <vt:lpstr>Весь этот мир собран из сказок. А вот тот самый дуб у Лукоморья со всеми героями всех известных нам сказок…</vt:lpstr>
      <vt:lpstr>Читает  стихотворение А.С. Пушкина «У Лукоморья» Мифтахова Зарина, 7 лет</vt:lpstr>
      <vt:lpstr>Ребята, отгадайте загадку! Какую сказку покажут вам ребята из подготовительной группы «Рябинушка»?</vt:lpstr>
      <vt:lpstr>НУ конечно,  ТЕРЕМОК!</vt:lpstr>
      <vt:lpstr> Стоит в поле теремок-теремок! Для кого -то он высок, Для кого – то не высок, А в лесу стоит весенняя погода  А по нашему лесочку мышки бегут…. ЗАБЕЖАЛИ В ТЕРЕМОК И СТАЛИ ТАМ ЖИТЬ…</vt:lpstr>
      <vt:lpstr>Посмотрите, вот по лесу к теремочку лягушки прискакали:</vt:lpstr>
      <vt:lpstr>Вот по полю зайчата бегут:</vt:lpstr>
      <vt:lpstr>Кто же это бежит к теремочку? А-а! Да это леди - лиса!</vt:lpstr>
      <vt:lpstr>Девочки исполняют танец с обручами.</vt:lpstr>
      <vt:lpstr>И вот к теремочку серый волчок бежит:</vt:lpstr>
      <vt:lpstr>Вот звери в теремочке дружно живут! Но что за шум? Что за треск? Ой, да это мишка – сладкоежка вылез за медком!</vt:lpstr>
      <vt:lpstr>Ну, вот никого я не поймал. Всех зверушек распугал! Выходите друзья и не бойтесь вы меня, поплясать нам пора!</vt:lpstr>
      <vt:lpstr>Дети исполняют «Танец зверюшек»</vt:lpstr>
      <vt:lpstr>Ну вот и сказочке конец, а кто слушал молодец!</vt:lpstr>
      <vt:lpstr>Роли исполняли: </vt:lpstr>
      <vt:lpstr>Сказки Мэри Поппинс понравились нам всем!</vt:lpstr>
      <vt:lpstr>До свидания, Мэри Поппинс! Мы ждем вас!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</dc:creator>
  <cp:lastModifiedBy>Ivan</cp:lastModifiedBy>
  <cp:revision>41</cp:revision>
  <dcterms:created xsi:type="dcterms:W3CDTF">2017-04-05T07:42:16Z</dcterms:created>
  <dcterms:modified xsi:type="dcterms:W3CDTF">2017-06-22T16:39:05Z</dcterms:modified>
</cp:coreProperties>
</file>