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5" embedTrueTypeFonts="1">
  <p:sldMasterIdLst>
    <p:sldMasterId id="2147483648" r:id="rId1"/>
    <p:sldMasterId id="2147483662" r:id="rId2"/>
    <p:sldMasterId id="2147483676" r:id="rId3"/>
    <p:sldMasterId id="2147483690" r:id="rId4"/>
    <p:sldMasterId id="2147483704" r:id="rId5"/>
    <p:sldMasterId id="2147483718" r:id="rId6"/>
  </p:sldMasterIdLst>
  <p:notesMasterIdLst>
    <p:notesMasterId r:id="rId20"/>
  </p:notesMasterIdLst>
  <p:sldIdLst>
    <p:sldId id="260" r:id="rId7"/>
    <p:sldId id="266" r:id="rId8"/>
    <p:sldId id="271" r:id="rId9"/>
    <p:sldId id="272" r:id="rId10"/>
    <p:sldId id="273" r:id="rId11"/>
    <p:sldId id="275" r:id="rId12"/>
    <p:sldId id="274" r:id="rId13"/>
    <p:sldId id="276" r:id="rId14"/>
    <p:sldId id="277" r:id="rId15"/>
    <p:sldId id="278" r:id="rId16"/>
    <p:sldId id="269" r:id="rId17"/>
    <p:sldId id="280" r:id="rId18"/>
    <p:sldId id="262" r:id="rId19"/>
  </p:sldIdLst>
  <p:sldSz cx="9144000" cy="6858000" type="screen4x3"/>
  <p:notesSz cx="6858000" cy="9144000"/>
  <p:embeddedFontLst>
    <p:embeddedFont>
      <p:font typeface="Zanesennyj" panose="020B0604020202020204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E6CD"/>
    <a:srgbClr val="339933"/>
    <a:srgbClr val="08AC33"/>
    <a:srgbClr val="B00000"/>
    <a:srgbClr val="FF7171"/>
    <a:srgbClr val="FFD5DD"/>
    <a:srgbClr val="A50021"/>
    <a:srgbClr val="339966"/>
    <a:srgbClr val="708B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100" d="100"/>
          <a:sy n="100" d="100"/>
        </p:scale>
        <p:origin x="-504" y="10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1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font" Target="fonts/font4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font" Target="fonts/font3.fntdata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2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0C9A8-94E0-4E99-9192-EE2CD8E6488D}" type="datetimeFigureOut">
              <a:rPr lang="ru-RU" smtClean="0"/>
              <a:t>25.12.2017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24E8F8-913A-4720-8F20-35C607A64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034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4E8F8-913A-4720-8F20-35C607A6439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88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64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7646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6256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6860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5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613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9816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4748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8081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4652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8537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5410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42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8479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6270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249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4131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5166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5648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8514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2570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6139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6796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354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2357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576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9395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590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1906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1347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2439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7925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1490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8223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3341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510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3222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5333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6973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1524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3101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39203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9131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96995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2122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237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1420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7720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79813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07625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12402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17855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3088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57645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955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078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44157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41470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44915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5716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54038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49693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7946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27410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771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744C-FE01-496A-A041-ED93458D1002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85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742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915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650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481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4528/66124276.31/0_66d25_aea7e301_XL.png" TargetMode="External"/><Relationship Id="rId2" Type="http://schemas.openxmlformats.org/officeDocument/2006/relationships/hyperlink" Target="https://img-fotki.yandex.ru/get/9312/222405017.a8/0_bef64_aceea205_ori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lenaranko.ucoz.ru/" TargetMode="External"/><Relationship Id="rId5" Type="http://schemas.openxmlformats.org/officeDocument/2006/relationships/hyperlink" Target="https://img-fotki.yandex.ru/get/4115/42830165.143/0_95b36_b7f95f88_orig" TargetMode="External"/><Relationship Id="rId4" Type="http://schemas.openxmlformats.org/officeDocument/2006/relationships/hyperlink" Target="http://menzurka.ucoz.ru/_ph/10/2/450738023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563888" y="692697"/>
            <a:ext cx="4824536" cy="158417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spc="2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8AC33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Zanesennyj" pitchFamily="82" charset="0"/>
                <a:ea typeface="+mj-ea"/>
                <a:cs typeface="+mj-cs"/>
              </a:rPr>
              <a:t>Наша Елочка</a:t>
            </a:r>
            <a:endParaRPr kumimoji="0" lang="ru-RU" sz="5400" b="1" i="0" u="none" strike="noStrike" kern="1200" spc="200" normalizeH="0" noProof="0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8AC33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uLnTx/>
              <a:uFillTx/>
              <a:latin typeface="Zanesennyj" pitchFamily="82" charset="0"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8" y="2924944"/>
            <a:ext cx="3384376" cy="2664296"/>
          </a:xfrm>
          <a:prstGeom prst="roundRect">
            <a:avLst>
              <a:gd name="adj" fmla="val 1782"/>
            </a:avLst>
          </a:prstGeom>
          <a:noFill/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1800" b="1" i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проекта </a:t>
            </a:r>
            <a:r>
              <a:rPr lang="ru-RU" sz="1800" b="1" i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800" b="1" i="1" dirty="0" err="1" smtClean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орокопуд</a:t>
            </a:r>
            <a:r>
              <a:rPr lang="ru-RU" sz="1800" b="1" i="1" dirty="0" smtClean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Филипп Александрович, </a:t>
            </a:r>
            <a:r>
              <a:rPr lang="ru-RU" sz="1800" b="1" i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 группы компенсирующей направленности</a:t>
            </a:r>
            <a:r>
              <a:rPr lang="ru-RU" sz="1800" b="1" i="1" dirty="0" smtClean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МБДОУ </a:t>
            </a:r>
          </a:p>
          <a:p>
            <a:pPr lvl="0">
              <a:spcBef>
                <a:spcPts val="0"/>
              </a:spcBef>
            </a:pPr>
            <a:r>
              <a:rPr lang="ru-RU" sz="1800" b="1" i="1" dirty="0" smtClean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Детский сад п. Томаровка </a:t>
            </a:r>
            <a:r>
              <a:rPr lang="ru-RU" sz="1800" b="1" i="1" dirty="0" err="1" smtClean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Яковлевского</a:t>
            </a:r>
            <a:r>
              <a:rPr lang="ru-RU" sz="1800" b="1" i="1" dirty="0" smtClean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района, Белгородской области»</a:t>
            </a:r>
          </a:p>
          <a:p>
            <a:pPr lvl="0" algn="r">
              <a:spcBef>
                <a:spcPts val="0"/>
              </a:spcBef>
            </a:pPr>
            <a:r>
              <a:rPr lang="ru-RU" sz="1100" b="1" i="1" dirty="0" smtClean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</a:p>
          <a:p>
            <a:pPr lvl="0" algn="r">
              <a:spcBef>
                <a:spcPts val="0"/>
              </a:spcBef>
            </a:pPr>
            <a:r>
              <a:rPr lang="ru-RU" sz="1100" b="1" i="1" dirty="0" smtClean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Попова И. Е.</a:t>
            </a:r>
            <a:endParaRPr lang="ru-RU" sz="1800" b="1" i="1" dirty="0">
              <a:solidFill>
                <a:srgbClr val="3399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1\Desktop\фото\DSCF00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032" y="2780928"/>
            <a:ext cx="1872208" cy="259228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img-fotki.yandex.ru/get/4115/42830165.143/0_95b36_b7f95f88_ori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3075" name="Picture 3" descr="C:\Users\1\Desktop\фото\DSCF00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48681"/>
            <a:ext cx="4032448" cy="56886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1\Desktop\фото\DSCF003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8" r="6309"/>
          <a:stretch/>
        </p:blipFill>
        <p:spPr bwMode="auto">
          <a:xfrm rot="5400000">
            <a:off x="-148110" y="1013148"/>
            <a:ext cx="5832648" cy="46156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1560" y="5301208"/>
            <a:ext cx="4104456" cy="80021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9. </a:t>
            </a:r>
            <a:r>
              <a:rPr lang="ru-RU" sz="1400" dirty="0"/>
              <a:t>Д</a:t>
            </a:r>
            <a:r>
              <a:rPr lang="ru-RU" sz="1400" dirty="0" smtClean="0"/>
              <a:t>ля придания более выраженного рельефного эффекта рисунка от кружев, губкой, с более темной краской, провести по всей поверхности елочки. 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076056" y="4365103"/>
            <a:ext cx="3528392" cy="107721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10. </a:t>
            </a:r>
            <a:r>
              <a:rPr lang="ru-RU" sz="1400" dirty="0"/>
              <a:t>Н</a:t>
            </a:r>
            <a:r>
              <a:rPr lang="ru-RU" sz="1400" dirty="0" smtClean="0"/>
              <a:t>е </a:t>
            </a:r>
            <a:r>
              <a:rPr lang="ru-RU" sz="1400" dirty="0"/>
              <a:t>дав высохнуть </a:t>
            </a:r>
            <a:r>
              <a:rPr lang="ru-RU" sz="1400" dirty="0" smtClean="0"/>
              <a:t>краске – обсыпать елочку </a:t>
            </a:r>
            <a:r>
              <a:rPr lang="ru-RU" sz="1400" dirty="0"/>
              <a:t>декоративными блестками или еще раз провести губкой , но уже белой краской</a:t>
            </a:r>
            <a:endParaRPr lang="ru-RU" sz="1400" b="1" dirty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6202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339752" y="692697"/>
            <a:ext cx="4536504" cy="720080"/>
          </a:xfrm>
        </p:spPr>
        <p:txBody>
          <a:bodyPr>
            <a:noAutofit/>
          </a:bodyPr>
          <a:lstStyle/>
          <a:p>
            <a:r>
              <a:rPr lang="ru-RU" sz="1600" spc="180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anesennyj" pitchFamily="82" charset="0"/>
              </a:rPr>
              <a:t>Вот такие елочные игрушки </a:t>
            </a:r>
            <a:r>
              <a:rPr lang="ru-RU" sz="1600" spc="180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anesennyj" pitchFamily="82" charset="0"/>
              </a:rPr>
              <a:t>из бисера сплела </a:t>
            </a:r>
            <a:r>
              <a:rPr lang="ru-RU" sz="1600" spc="180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anesennyj" pitchFamily="82" charset="0"/>
              </a:rPr>
              <a:t>моя мама</a:t>
            </a:r>
            <a:endParaRPr lang="ru-RU" sz="1600" spc="180" dirty="0">
              <a:solidFill>
                <a:srgbClr val="33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anesennyj" pitchFamily="82" charset="0"/>
            </a:endParaRPr>
          </a:p>
        </p:txBody>
      </p:sp>
      <p:pic>
        <p:nvPicPr>
          <p:cNvPr id="4102" name="Picture 6" descr="C:\Users\1\Desktop\фото\DSCF00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23540" y="3599624"/>
            <a:ext cx="2448272" cy="25390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1\Desktop\фото\DSCF00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63203" y="4112694"/>
            <a:ext cx="2089001" cy="1872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1\Desktop\фото\DSCF002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10805" y="4179254"/>
            <a:ext cx="1980223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1\Desktop\фото\DSCF002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844824"/>
            <a:ext cx="2359455" cy="27089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esktop\фото\DSCF002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7955" y="1866522"/>
            <a:ext cx="2460442" cy="21450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\Desktop\фото\DSCF0026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76"/>
          <a:stretch/>
        </p:blipFill>
        <p:spPr bwMode="auto">
          <a:xfrm rot="5400000">
            <a:off x="3517435" y="1798375"/>
            <a:ext cx="1949914" cy="17433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91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img-fotki.yandex.ru/get/4115/42830165.143/0_95b36_b7f95f88_ori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5122" name="Picture 2" descr="C:\Users\1\Desktop\фото\DSCF00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8064896" cy="56886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04248" y="5013176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Вот такая </a:t>
            </a:r>
            <a:r>
              <a:rPr lang="ru-RU" b="1" dirty="0" smtClean="0"/>
              <a:t>елочка </a:t>
            </a:r>
            <a:r>
              <a:rPr lang="ru-RU" b="1" dirty="0" smtClean="0"/>
              <a:t>у нас получилась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0540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764704"/>
            <a:ext cx="583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pc="18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anesennyj" pitchFamily="82" charset="0"/>
              </a:rPr>
              <a:t>Интернет – </a:t>
            </a:r>
            <a:r>
              <a:rPr lang="ru-RU" spc="18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anesennyj" pitchFamily="82" charset="0"/>
              </a:rPr>
              <a:t>ресурсы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1484784"/>
            <a:ext cx="6984776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b="1" i="1" dirty="0">
                <a:solidFill>
                  <a:prstClr val="black"/>
                </a:solidFill>
              </a:rPr>
              <a:t>Уголок с колокольчиками:</a:t>
            </a:r>
          </a:p>
          <a:p>
            <a:pPr lvl="0" algn="just"/>
            <a:r>
              <a:rPr lang="en-US" dirty="0">
                <a:solidFill>
                  <a:prstClr val="black"/>
                </a:solidFill>
                <a:hlinkClick r:id="rId2"/>
              </a:rPr>
              <a:t>https://img-fotki.yandex.ru/get/9312/222405017.a8/0_bef64_aceea205_orig</a:t>
            </a:r>
            <a:r>
              <a:rPr lang="ru-RU" dirty="0">
                <a:solidFill>
                  <a:prstClr val="black"/>
                </a:solidFill>
              </a:rPr>
              <a:t> </a:t>
            </a:r>
          </a:p>
          <a:p>
            <a:pPr lvl="0" algn="just"/>
            <a:r>
              <a:rPr lang="ru-RU" sz="2000" b="1" i="1" dirty="0">
                <a:solidFill>
                  <a:prstClr val="black"/>
                </a:solidFill>
              </a:rPr>
              <a:t>Рамка с «сиянием»: </a:t>
            </a:r>
          </a:p>
          <a:p>
            <a:pPr lvl="0" algn="just"/>
            <a:r>
              <a:rPr lang="en-US" dirty="0">
                <a:solidFill>
                  <a:prstClr val="black"/>
                </a:solidFill>
                <a:hlinkClick r:id="rId3"/>
              </a:rPr>
              <a:t>http://img-fotki.yandex.ru/get/4528/66124276.31/0_66d25_aea7e301_XL.png</a:t>
            </a:r>
            <a:r>
              <a:rPr lang="ru-RU" dirty="0">
                <a:solidFill>
                  <a:prstClr val="black"/>
                </a:solidFill>
              </a:rPr>
              <a:t> </a:t>
            </a:r>
            <a:endParaRPr lang="ru-RU" b="1" dirty="0">
              <a:solidFill>
                <a:prstClr val="black"/>
              </a:solidFill>
            </a:endParaRPr>
          </a:p>
          <a:p>
            <a:pPr lvl="0" algn="just"/>
            <a:r>
              <a:rPr lang="ru-RU" sz="2000" b="1" i="1" dirty="0">
                <a:solidFill>
                  <a:prstClr val="black"/>
                </a:solidFill>
              </a:rPr>
              <a:t>Основа для создания фона:  </a:t>
            </a:r>
          </a:p>
          <a:p>
            <a:pPr lvl="0" algn="just"/>
            <a:r>
              <a:rPr lang="en-US" i="1" dirty="0">
                <a:solidFill>
                  <a:prstClr val="black"/>
                </a:solidFill>
                <a:hlinkClick r:id="rId4"/>
              </a:rPr>
              <a:t>http://menzurka.ucoz.ru/_ph/10/2/450738023.jpg</a:t>
            </a:r>
            <a:r>
              <a:rPr lang="ru-RU" i="1" dirty="0">
                <a:solidFill>
                  <a:prstClr val="black"/>
                </a:solidFill>
              </a:rPr>
              <a:t> </a:t>
            </a:r>
          </a:p>
          <a:p>
            <a:pPr lvl="0" algn="just"/>
            <a:r>
              <a:rPr lang="ru-RU" sz="2000" b="1" i="1" dirty="0">
                <a:solidFill>
                  <a:prstClr val="black"/>
                </a:solidFill>
              </a:rPr>
              <a:t>Элемент для создания золотой рамки: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hlinkClick r:id="rId5"/>
              </a:rPr>
              <a:t>https://img-fotki.yandex.ru/get/4115/42830165.143/0_95b36_b7f95f88_orig</a:t>
            </a:r>
            <a:r>
              <a:rPr lang="ru-RU" dirty="0">
                <a:solidFill>
                  <a:prstClr val="black"/>
                </a:solidFill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автор шаблона: </a:t>
            </a:r>
            <a:endParaRPr lang="en-US" sz="1400" dirty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400" dirty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err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Ранько</a:t>
            </a:r>
            <a:r>
              <a:rPr lang="ru-RU" sz="1400" b="1" i="1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Елена Алексеевна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учитель начальных классов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МАОУ лицей №21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г. Иваново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00" b="1" dirty="0">
                <a:latin typeface="Times New Roman" pitchFamily="18" charset="0"/>
                <a:cs typeface="Arial" pitchFamily="34" charset="0"/>
              </a:rPr>
              <a:t>На момент создания шаблона все ссылки являются активными </a:t>
            </a:r>
            <a:r>
              <a:rPr lang="ru-RU" sz="1600" b="1" dirty="0" smtClean="0">
                <a:latin typeface="Times New Roman" pitchFamily="18" charset="0"/>
                <a:cs typeface="Arial" pitchFamily="34" charset="0"/>
              </a:rPr>
              <a:t> </a:t>
            </a:r>
            <a:r>
              <a:rPr lang="ru-RU" sz="1600" i="1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Сайт</a:t>
            </a:r>
            <a:r>
              <a:rPr lang="ru-RU" sz="1600" i="1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: </a:t>
            </a:r>
            <a:r>
              <a:rPr lang="en-US" sz="1600" i="1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  <a:hlinkClick r:id="rId6"/>
              </a:rPr>
              <a:t>http://elenaranko.ucoz.ru/</a:t>
            </a:r>
            <a:r>
              <a:rPr lang="ru-RU" sz="1600" i="1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92042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27784" y="692696"/>
            <a:ext cx="5832648" cy="108012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8AC33"/>
                </a:solidFill>
                <a:latin typeface="Times New Roman" pitchFamily="18" charset="0"/>
                <a:cs typeface="Times New Roman" pitchFamily="18" charset="0"/>
              </a:rPr>
              <a:t>Наша ёлочка</a:t>
            </a:r>
            <a:r>
              <a:rPr lang="ru-RU" sz="3200" b="1" dirty="0">
                <a:solidFill>
                  <a:srgbClr val="08AC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08AC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rgbClr val="08AC33"/>
                </a:solidFill>
                <a:latin typeface="Times New Roman" pitchFamily="18" charset="0"/>
                <a:cs typeface="Times New Roman" pitchFamily="18" charset="0"/>
              </a:rPr>
              <a:t>Изготовление елочки </a:t>
            </a:r>
            <a:r>
              <a:rPr lang="ru-RU" sz="1400" b="1" dirty="0" smtClean="0">
                <a:solidFill>
                  <a:srgbClr val="08AC33"/>
                </a:solidFill>
                <a:latin typeface="Times New Roman" pitchFamily="18" charset="0"/>
                <a:cs typeface="Times New Roman" pitchFamily="18" charset="0"/>
              </a:rPr>
              <a:t>с использованием техники  </a:t>
            </a:r>
            <a:r>
              <a:rPr lang="ru-RU" sz="1400" b="1" dirty="0">
                <a:solidFill>
                  <a:srgbClr val="08AC33"/>
                </a:solidFill>
                <a:latin typeface="Times New Roman" pitchFamily="18" charset="0"/>
                <a:cs typeface="Times New Roman" pitchFamily="18" charset="0"/>
              </a:rPr>
              <a:t>папье–маше  для детей 6-7 </a:t>
            </a:r>
            <a:r>
              <a:rPr lang="ru-RU" sz="1400" b="1" dirty="0" smtClean="0">
                <a:solidFill>
                  <a:srgbClr val="08AC33"/>
                </a:solidFill>
                <a:latin typeface="Times New Roman" pitchFamily="18" charset="0"/>
                <a:cs typeface="Times New Roman" pitchFamily="18" charset="0"/>
              </a:rPr>
              <a:t>лет и их родителей</a:t>
            </a:r>
            <a:endParaRPr lang="ru-RU" sz="3600" b="1" spc="180" dirty="0">
              <a:solidFill>
                <a:srgbClr val="08AC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anesennyj" pitchFamily="82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83568" y="1916832"/>
            <a:ext cx="7776864" cy="4320480"/>
          </a:xfrm>
        </p:spPr>
        <p:txBody>
          <a:bodyPr>
            <a:noAutofit/>
          </a:bodyPr>
          <a:lstStyle/>
          <a:p>
            <a:pPr lvl="0" algn="just">
              <a:buNone/>
            </a:pPr>
            <a:r>
              <a:rPr lang="ru-RU" sz="1400" dirty="0" smtClean="0">
                <a:solidFill>
                  <a:srgbClr val="08AC33"/>
                </a:solidFill>
                <a:latin typeface="Times New Roman" pitchFamily="18" charset="0"/>
                <a:cs typeface="Times New Roman" pitchFamily="18" charset="0"/>
              </a:rPr>
              <a:t>                 Скоро </a:t>
            </a:r>
            <a:r>
              <a:rPr lang="ru-RU" sz="1400" dirty="0">
                <a:solidFill>
                  <a:srgbClr val="08AC33"/>
                </a:solidFill>
                <a:latin typeface="Times New Roman" pitchFamily="18" charset="0"/>
                <a:cs typeface="Times New Roman" pitchFamily="18" charset="0"/>
              </a:rPr>
              <a:t>Новый год!  </a:t>
            </a:r>
            <a:r>
              <a:rPr lang="ru-RU" sz="1400" dirty="0" smtClean="0">
                <a:solidFill>
                  <a:srgbClr val="08AC33"/>
                </a:solidFill>
                <a:latin typeface="Times New Roman" pitchFamily="18" charset="0"/>
                <a:cs typeface="Times New Roman" pitchFamily="18" charset="0"/>
              </a:rPr>
              <a:t>И мы, с моими родителями и братьями, начинаем подготовку к этому празднику. Наша </a:t>
            </a:r>
            <a:r>
              <a:rPr lang="ru-RU" sz="1400" dirty="0">
                <a:solidFill>
                  <a:srgbClr val="08AC33"/>
                </a:solidFill>
                <a:latin typeface="Times New Roman" pitchFamily="18" charset="0"/>
                <a:cs typeface="Times New Roman" pitchFamily="18" charset="0"/>
              </a:rPr>
              <a:t>елочка изготовлена </a:t>
            </a:r>
            <a:r>
              <a:rPr lang="ru-RU" sz="1400" dirty="0" smtClean="0">
                <a:solidFill>
                  <a:srgbClr val="08AC33"/>
                </a:solidFill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1400" dirty="0" err="1" smtClean="0">
                <a:solidFill>
                  <a:srgbClr val="08AC33"/>
                </a:solidFill>
                <a:latin typeface="Times New Roman" pitchFamily="18" charset="0"/>
                <a:cs typeface="Times New Roman" pitchFamily="18" charset="0"/>
              </a:rPr>
              <a:t>пеноплекса</a:t>
            </a:r>
            <a:r>
              <a:rPr lang="ru-RU" sz="1400" dirty="0" smtClean="0">
                <a:solidFill>
                  <a:srgbClr val="08AC33"/>
                </a:solidFill>
                <a:latin typeface="Times New Roman" pitchFamily="18" charset="0"/>
                <a:cs typeface="Times New Roman" pitchFamily="18" charset="0"/>
              </a:rPr>
              <a:t> и папье–маше, кружева.  Украшена елочка елочными игрушками ручной работы из бисера. </a:t>
            </a:r>
          </a:p>
          <a:p>
            <a:pPr lvl="0" algn="just">
              <a:buNone/>
            </a:pPr>
            <a:r>
              <a:rPr lang="ru-RU" sz="1200" dirty="0" smtClean="0">
                <a:solidFill>
                  <a:srgbClr val="08AC33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dirty="0" smtClean="0">
                <a:solidFill>
                  <a:srgbClr val="08AC33"/>
                </a:solidFill>
                <a:latin typeface="Times New Roman" pitchFamily="18" charset="0"/>
                <a:cs typeface="Times New Roman" pitchFamily="18" charset="0"/>
              </a:rPr>
              <a:t>Данный мастер-класс </a:t>
            </a:r>
            <a:r>
              <a:rPr lang="ru-RU" sz="1400" dirty="0">
                <a:solidFill>
                  <a:srgbClr val="08AC33"/>
                </a:solidFill>
                <a:latin typeface="Times New Roman" pitchFamily="18" charset="0"/>
                <a:cs typeface="Times New Roman" pitchFamily="18" charset="0"/>
              </a:rPr>
              <a:t>будет полезен воспитателям, педагогам дополнительного образования, </a:t>
            </a:r>
            <a:r>
              <a:rPr lang="ru-RU" sz="1400" dirty="0" smtClean="0">
                <a:solidFill>
                  <a:srgbClr val="08AC33"/>
                </a:solidFill>
                <a:latin typeface="Times New Roman" pitchFamily="18" charset="0"/>
                <a:cs typeface="Times New Roman" pitchFamily="18" charset="0"/>
              </a:rPr>
              <a:t> родителям. Рассчитан </a:t>
            </a:r>
            <a:r>
              <a:rPr lang="ru-RU" sz="1400" dirty="0">
                <a:solidFill>
                  <a:srgbClr val="08AC33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dirty="0" smtClean="0">
                <a:solidFill>
                  <a:srgbClr val="08AC33"/>
                </a:solidFill>
                <a:latin typeface="Times New Roman" pitchFamily="18" charset="0"/>
                <a:cs typeface="Times New Roman" pitchFamily="18" charset="0"/>
              </a:rPr>
              <a:t>работу с детьми </a:t>
            </a:r>
            <a:r>
              <a:rPr lang="ru-RU" sz="1400" dirty="0">
                <a:solidFill>
                  <a:srgbClr val="08AC33"/>
                </a:solidFill>
                <a:latin typeface="Times New Roman" pitchFamily="18" charset="0"/>
                <a:cs typeface="Times New Roman" pitchFamily="18" charset="0"/>
              </a:rPr>
              <a:t>6-7 </a:t>
            </a:r>
            <a:r>
              <a:rPr lang="ru-RU" sz="1400" dirty="0" smtClean="0">
                <a:solidFill>
                  <a:srgbClr val="08AC33"/>
                </a:solidFill>
                <a:latin typeface="Times New Roman" pitchFamily="18" charset="0"/>
                <a:cs typeface="Times New Roman" pitchFamily="18" charset="0"/>
              </a:rPr>
              <a:t>лет и их родителей.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8AC33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400" dirty="0" smtClean="0">
                <a:solidFill>
                  <a:srgbClr val="08AC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08AC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8AC33"/>
                </a:solidFill>
                <a:latin typeface="Times New Roman" pitchFamily="18" charset="0"/>
                <a:cs typeface="Times New Roman" pitchFamily="18" charset="0"/>
              </a:rPr>
              <a:t>Совместное изготовление </a:t>
            </a:r>
            <a:r>
              <a:rPr lang="ru-RU" sz="1400" dirty="0">
                <a:solidFill>
                  <a:srgbClr val="00B050"/>
                </a:solidFill>
              </a:rPr>
              <a:t>миниатюрной новогодней елочки  с использованием </a:t>
            </a:r>
            <a:r>
              <a:rPr lang="ru-RU" sz="1400" dirty="0" err="1">
                <a:solidFill>
                  <a:srgbClr val="00B050"/>
                </a:solidFill>
              </a:rPr>
              <a:t>пеноплекса</a:t>
            </a:r>
            <a:r>
              <a:rPr lang="ru-RU" sz="1400" dirty="0">
                <a:solidFill>
                  <a:srgbClr val="00B050"/>
                </a:solidFill>
              </a:rPr>
              <a:t>, папье-маше, кружева, </a:t>
            </a:r>
            <a:r>
              <a:rPr lang="ru-RU" sz="1400" dirty="0" smtClean="0">
                <a:solidFill>
                  <a:srgbClr val="00B050"/>
                </a:solidFill>
              </a:rPr>
              <a:t>краски </a:t>
            </a:r>
            <a:r>
              <a:rPr lang="ru-RU" sz="1400" dirty="0" smtClean="0">
                <a:solidFill>
                  <a:srgbClr val="08AC33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400" dirty="0" smtClean="0">
                <a:solidFill>
                  <a:srgbClr val="08AC33"/>
                </a:solidFill>
                <a:latin typeface="Times New Roman" pitchFamily="18" charset="0"/>
                <a:cs typeface="Times New Roman" pitchFamily="18" charset="0"/>
              </a:rPr>
              <a:t>воспитанником</a:t>
            </a:r>
            <a:r>
              <a:rPr lang="ru-RU" sz="1400" dirty="0">
                <a:solidFill>
                  <a:srgbClr val="08AC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8AC33"/>
                </a:solidFill>
                <a:latin typeface="Times New Roman" pitchFamily="18" charset="0"/>
                <a:cs typeface="Times New Roman" pitchFamily="18" charset="0"/>
              </a:rPr>
              <a:t>группы компенсирующей направленности и его родителей.</a:t>
            </a:r>
            <a:endParaRPr lang="ru-RU" sz="1400" dirty="0">
              <a:solidFill>
                <a:srgbClr val="08AC3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1400" b="1" dirty="0" smtClean="0">
                <a:solidFill>
                  <a:srgbClr val="08AC33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1400" dirty="0" smtClean="0">
                <a:solidFill>
                  <a:srgbClr val="08AC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08AC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8AC33"/>
                </a:solidFill>
                <a:latin typeface="Times New Roman" pitchFamily="18" charset="0"/>
                <a:cs typeface="Times New Roman" pitchFamily="18" charset="0"/>
              </a:rPr>
              <a:t>— закреплять навыки работы с  папье-маше, гуашью (акриловыми красками), кистью;</a:t>
            </a:r>
            <a:br>
              <a:rPr lang="ru-RU" sz="1400" dirty="0" smtClean="0">
                <a:solidFill>
                  <a:srgbClr val="08AC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8AC33"/>
                </a:solidFill>
                <a:latin typeface="Times New Roman" pitchFamily="18" charset="0"/>
                <a:cs typeface="Times New Roman" pitchFamily="18" charset="0"/>
              </a:rPr>
              <a:t>— развитие мелкой моторики рук ребенка;</a:t>
            </a:r>
          </a:p>
          <a:p>
            <a:pPr lvl="0">
              <a:buNone/>
            </a:pPr>
            <a:r>
              <a:rPr lang="ru-RU" sz="1400" dirty="0" smtClean="0">
                <a:solidFill>
                  <a:srgbClr val="08AC33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400" dirty="0">
                <a:solidFill>
                  <a:srgbClr val="08AC33"/>
                </a:solidFill>
                <a:latin typeface="Times New Roman" pitchFamily="18" charset="0"/>
                <a:cs typeface="Times New Roman" pitchFamily="18" charset="0"/>
              </a:rPr>
              <a:t>— развитие воображения, творческих способностей, аккуратности;</a:t>
            </a:r>
          </a:p>
          <a:p>
            <a:pPr lvl="0">
              <a:buNone/>
            </a:pPr>
            <a:r>
              <a:rPr lang="ru-RU" sz="1400" dirty="0">
                <a:solidFill>
                  <a:srgbClr val="08AC33"/>
                </a:solidFill>
                <a:latin typeface="Times New Roman" pitchFamily="18" charset="0"/>
                <a:cs typeface="Times New Roman" pitchFamily="18" charset="0"/>
              </a:rPr>
              <a:t>        — художественно-эстетическое развитие ребенка.</a:t>
            </a:r>
          </a:p>
          <a:p>
            <a:pPr lvl="0">
              <a:buNone/>
            </a:pPr>
            <a:r>
              <a:rPr lang="ru-RU" sz="1400" dirty="0">
                <a:solidFill>
                  <a:srgbClr val="08AC33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b="1" dirty="0">
                <a:solidFill>
                  <a:srgbClr val="08AC33"/>
                </a:solidFill>
                <a:latin typeface="Times New Roman" pitchFamily="18" charset="0"/>
                <a:cs typeface="Times New Roman" pitchFamily="18" charset="0"/>
              </a:rPr>
              <a:t>Материалы и оборудование:</a:t>
            </a:r>
          </a:p>
          <a:p>
            <a:pPr lvl="0">
              <a:buNone/>
            </a:pPr>
            <a:r>
              <a:rPr lang="ru-RU" sz="1400" dirty="0">
                <a:solidFill>
                  <a:srgbClr val="08AC33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400" dirty="0" err="1" smtClean="0">
                <a:solidFill>
                  <a:srgbClr val="08AC33"/>
                </a:solidFill>
                <a:latin typeface="Times New Roman" pitchFamily="18" charset="0"/>
                <a:cs typeface="Times New Roman" pitchFamily="18" charset="0"/>
              </a:rPr>
              <a:t>пеноплекс</a:t>
            </a:r>
            <a:r>
              <a:rPr lang="ru-RU" sz="1400" dirty="0" smtClean="0">
                <a:solidFill>
                  <a:srgbClr val="08AC33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>
                <a:solidFill>
                  <a:srgbClr val="08AC33"/>
                </a:solidFill>
                <a:latin typeface="Times New Roman" pitchFamily="18" charset="0"/>
                <a:cs typeface="Times New Roman" pitchFamily="18" charset="0"/>
              </a:rPr>
              <a:t>мягкая бумага, клей ПВА, емкость для размачивания бумаги, </a:t>
            </a:r>
            <a:r>
              <a:rPr lang="ru-RU" sz="1400" dirty="0" smtClean="0">
                <a:solidFill>
                  <a:srgbClr val="08AC33"/>
                </a:solidFill>
                <a:latin typeface="Times New Roman" pitchFamily="18" charset="0"/>
                <a:cs typeface="Times New Roman" pitchFamily="18" charset="0"/>
              </a:rPr>
              <a:t>гуашь (акриловые краски), </a:t>
            </a:r>
            <a:r>
              <a:rPr lang="ru-RU" sz="1400" dirty="0">
                <a:solidFill>
                  <a:srgbClr val="08AC33"/>
                </a:solidFill>
                <a:latin typeface="Times New Roman" pitchFamily="18" charset="0"/>
                <a:cs typeface="Times New Roman" pitchFamily="18" charset="0"/>
              </a:rPr>
              <a:t>щетинная </a:t>
            </a:r>
            <a:r>
              <a:rPr lang="ru-RU" sz="1400" dirty="0" smtClean="0">
                <a:solidFill>
                  <a:srgbClr val="08AC33"/>
                </a:solidFill>
                <a:latin typeface="Times New Roman" pitchFamily="18" charset="0"/>
                <a:cs typeface="Times New Roman" pitchFamily="18" charset="0"/>
              </a:rPr>
              <a:t> кисть, кружева, елочные </a:t>
            </a:r>
            <a:r>
              <a:rPr lang="ru-RU" sz="1400" dirty="0" smtClean="0">
                <a:solidFill>
                  <a:srgbClr val="08AC33"/>
                </a:solidFill>
                <a:latin typeface="Times New Roman" pitchFamily="18" charset="0"/>
                <a:cs typeface="Times New Roman" pitchFamily="18" charset="0"/>
              </a:rPr>
              <a:t>украшения по желанию.</a:t>
            </a:r>
            <a:endParaRPr lang="ru-RU" sz="1400" dirty="0">
              <a:solidFill>
                <a:srgbClr val="08AC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24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11560" y="620688"/>
            <a:ext cx="7848872" cy="5544616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C:\Users\1\Desktop\мастер\DSCF99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7992888" cy="56886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5373216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1. </a:t>
            </a:r>
            <a:r>
              <a:rPr lang="ru-RU" sz="1400" dirty="0"/>
              <a:t>П</a:t>
            </a:r>
            <a:r>
              <a:rPr lang="ru-RU" sz="1400" dirty="0" smtClean="0"/>
              <a:t>риготовить </a:t>
            </a:r>
            <a:r>
              <a:rPr lang="ru-RU" sz="1400" dirty="0" err="1" smtClean="0"/>
              <a:t>пеноплекс</a:t>
            </a:r>
            <a:r>
              <a:rPr lang="ru-RU" sz="1400" dirty="0" smtClean="0"/>
              <a:t> нужного размера, бумагу для трафарета елки, мягкую бумагу (заранее замоченную),  клей ПВА, карандаш, ножницы, строительный нож.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007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мастер\DSCF99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76672"/>
            <a:ext cx="4608512" cy="58326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11960" y="5229200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2. </a:t>
            </a:r>
            <a:r>
              <a:rPr lang="ru-RU" sz="1400" dirty="0" smtClean="0"/>
              <a:t>Обвести трафарет елки на  </a:t>
            </a:r>
            <a:r>
              <a:rPr lang="ru-RU" sz="1400" dirty="0" err="1" smtClean="0"/>
              <a:t>пеноплексе</a:t>
            </a:r>
            <a:r>
              <a:rPr lang="ru-RU" sz="1400" dirty="0" smtClean="0"/>
              <a:t> и вырезать ее с помощью строительного ножа.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6500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1\Desktop\мастер\DSCF99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11860" y="1016732"/>
            <a:ext cx="5832648" cy="4752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67944" y="5589240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3.</a:t>
            </a:r>
            <a:r>
              <a:rPr lang="ru-RU" sz="2400" dirty="0" smtClean="0"/>
              <a:t> </a:t>
            </a:r>
            <a:r>
              <a:rPr lang="ru-RU" sz="1400" dirty="0"/>
              <a:t>П</a:t>
            </a:r>
            <a:r>
              <a:rPr lang="ru-RU" sz="1400" dirty="0" smtClean="0"/>
              <a:t>о желанию вырезать углубления.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68410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11560" y="620688"/>
            <a:ext cx="7848872" cy="5544616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755576" y="5373216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  <p:pic>
        <p:nvPicPr>
          <p:cNvPr id="3074" name="Picture 2" descr="C:\Users\1\Desktop\мастер\DSCF999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" r="1065"/>
          <a:stretch/>
        </p:blipFill>
        <p:spPr bwMode="auto">
          <a:xfrm>
            <a:off x="611560" y="620688"/>
            <a:ext cx="7992888" cy="57606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27960" y="5373216"/>
            <a:ext cx="4408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4. </a:t>
            </a:r>
            <a:r>
              <a:rPr lang="ru-RU" sz="1400" dirty="0"/>
              <a:t>С</a:t>
            </a:r>
            <a:r>
              <a:rPr lang="ru-RU" sz="1400" dirty="0" smtClean="0"/>
              <a:t>мешать бумагу с клеем.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7718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11560" y="620688"/>
            <a:ext cx="7848872" cy="5544616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 descr="C:\Users\1\Desktop\мастер\DSCF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48680"/>
            <a:ext cx="4824536" cy="57606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1\Desktop\мастер\DSCF000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2" r="13761" b="7032"/>
          <a:stretch/>
        </p:blipFill>
        <p:spPr bwMode="auto">
          <a:xfrm>
            <a:off x="2175941" y="3861048"/>
            <a:ext cx="1883229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11960" y="4869160"/>
            <a:ext cx="1980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5. </a:t>
            </a:r>
            <a:r>
              <a:rPr lang="ru-RU" sz="1400" dirty="0"/>
              <a:t>О</a:t>
            </a:r>
            <a:r>
              <a:rPr lang="ru-RU" sz="1400" dirty="0" smtClean="0"/>
              <a:t>бклеить бумагой </a:t>
            </a:r>
          </a:p>
          <a:p>
            <a:r>
              <a:rPr lang="ru-RU" sz="1400" dirty="0" smtClean="0"/>
              <a:t>Заготовку.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060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img-fotki.yandex.ru/get/4115/42830165.143/0_95b36_b7f95f88_ori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027" name="Picture 3" descr="C:\Users\1\Desktop\фото\DSCF00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91237" y="1705507"/>
            <a:ext cx="5688632" cy="35189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27584" y="4725144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6. </a:t>
            </a:r>
            <a:r>
              <a:rPr lang="ru-RU" sz="1400" dirty="0"/>
              <a:t>А</a:t>
            </a:r>
            <a:r>
              <a:rPr lang="ru-RU" sz="1400" dirty="0" smtClean="0"/>
              <a:t>ккуратно подравнять руками бумагу, </a:t>
            </a:r>
            <a:r>
              <a:rPr lang="ru-RU" sz="1400" dirty="0" err="1" smtClean="0"/>
              <a:t>подсущить</a:t>
            </a:r>
            <a:r>
              <a:rPr lang="ru-RU" sz="1400" dirty="0" smtClean="0"/>
              <a:t> и </a:t>
            </a:r>
            <a:r>
              <a:rPr lang="ru-RU" sz="1400" dirty="0"/>
              <a:t>также обклеить </a:t>
            </a:r>
            <a:r>
              <a:rPr lang="ru-RU" sz="1400" dirty="0" smtClean="0"/>
              <a:t>обратную сторону заготовки.</a:t>
            </a:r>
            <a:endParaRPr lang="ru-RU" b="1" dirty="0"/>
          </a:p>
        </p:txBody>
      </p:sp>
      <p:pic>
        <p:nvPicPr>
          <p:cNvPr id="1026" name="Picture 2" descr="C:\Users\1\Desktop\фото\DSCF00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2357" y="921565"/>
            <a:ext cx="5688632" cy="50868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60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img-fotki.yandex.ru/get/4115/42830165.143/0_95b36_b7f95f88_ori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2051" name="Picture 3" descr="C:\Users\1\Desktop\фото\DSCF003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3"/>
          <a:stretch/>
        </p:blipFill>
        <p:spPr bwMode="auto">
          <a:xfrm rot="5400000">
            <a:off x="-318664" y="1337183"/>
            <a:ext cx="5760642" cy="41836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1\Desktop\фото\DSCF003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1"/>
          <a:stretch/>
        </p:blipFill>
        <p:spPr bwMode="auto">
          <a:xfrm rot="5400000">
            <a:off x="3779909" y="1412778"/>
            <a:ext cx="5760645" cy="40324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3568" y="5229200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7. </a:t>
            </a:r>
            <a:r>
              <a:rPr lang="ru-RU" sz="1400" dirty="0"/>
              <a:t>О</a:t>
            </a:r>
            <a:r>
              <a:rPr lang="ru-RU" sz="1400" dirty="0" smtClean="0"/>
              <a:t>бклеить заготовку кружевами или гипюром и закрасить зеленым цветом (</a:t>
            </a:r>
            <a:r>
              <a:rPr lang="ru-RU" sz="1400" b="1" dirty="0" smtClean="0"/>
              <a:t>8</a:t>
            </a:r>
            <a:r>
              <a:rPr lang="ru-RU" sz="1400" dirty="0" smtClean="0"/>
              <a:t>).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292080" y="5661248"/>
            <a:ext cx="3289362" cy="369332"/>
          </a:xfrm>
          <a:prstGeom prst="rect">
            <a:avLst/>
          </a:prstGeom>
          <a:solidFill>
            <a:srgbClr val="B4E6CD"/>
          </a:solidFill>
        </p:spPr>
        <p:txBody>
          <a:bodyPr wrap="none" rtlCol="0">
            <a:spAutoFit/>
          </a:bodyPr>
          <a:lstStyle/>
          <a:p>
            <a:r>
              <a:rPr lang="ru-RU" b="1" dirty="0" smtClean="0"/>
              <a:t>8. </a:t>
            </a:r>
            <a:r>
              <a:rPr lang="ru-RU" sz="1400" dirty="0"/>
              <a:t>К</a:t>
            </a:r>
            <a:r>
              <a:rPr lang="ru-RU" sz="1400" dirty="0" smtClean="0"/>
              <a:t>исть щетинная, достаточно твердая.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476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A50021"/>
      </a:hlink>
      <a:folHlink>
        <a:srgbClr val="FBD5B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Другая 5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A50021"/>
      </a:hlink>
      <a:folHlink>
        <a:srgbClr val="FBD5B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Другая 5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A50021"/>
      </a:hlink>
      <a:folHlink>
        <a:srgbClr val="FBD5B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Другая 5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A50021"/>
      </a:hlink>
      <a:folHlink>
        <a:srgbClr val="FBD5B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Другая 5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A50021"/>
      </a:hlink>
      <a:folHlink>
        <a:srgbClr val="FBD5B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Другая 5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A50021"/>
      </a:hlink>
      <a:folHlink>
        <a:srgbClr val="FBD5B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1506</TotalTime>
  <Words>331</Words>
  <Application>Microsoft Office PowerPoint</Application>
  <PresentationFormat>Экран (4:3)</PresentationFormat>
  <Paragraphs>45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Arial</vt:lpstr>
      <vt:lpstr>Zanesennyj</vt:lpstr>
      <vt:lpstr>Calibri</vt:lpstr>
      <vt:lpstr>Times New Roman</vt:lpstr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Презентация PowerPoint</vt:lpstr>
      <vt:lpstr>Наша ёлочка Изготовление елочки с использованием техники  папье–маше  для детей 6-7 лет и их родителей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Вот такие елочные игрушки из бисера сплела моя мама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1</cp:lastModifiedBy>
  <cp:revision>85</cp:revision>
  <dcterms:created xsi:type="dcterms:W3CDTF">2013-08-23T08:38:35Z</dcterms:created>
  <dcterms:modified xsi:type="dcterms:W3CDTF">2017-12-25T11:33:37Z</dcterms:modified>
</cp:coreProperties>
</file>